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61" r:id="rId2"/>
    <p:sldId id="324" r:id="rId3"/>
    <p:sldId id="316" r:id="rId4"/>
    <p:sldId id="325" r:id="rId5"/>
    <p:sldId id="326" r:id="rId6"/>
    <p:sldId id="318" r:id="rId7"/>
    <p:sldId id="319" r:id="rId8"/>
    <p:sldId id="313" r:id="rId9"/>
    <p:sldId id="317" r:id="rId10"/>
    <p:sldId id="321" r:id="rId11"/>
    <p:sldId id="320" r:id="rId12"/>
    <p:sldId id="322" r:id="rId13"/>
    <p:sldId id="323" r:id="rId14"/>
    <p:sldId id="269" r:id="rId15"/>
    <p:sldId id="270" r:id="rId16"/>
    <p:sldId id="277" r:id="rId17"/>
    <p:sldId id="278" r:id="rId18"/>
    <p:sldId id="286" r:id="rId19"/>
    <p:sldId id="285" r:id="rId20"/>
    <p:sldId id="292" r:id="rId21"/>
    <p:sldId id="293" r:id="rId22"/>
    <p:sldId id="305" r:id="rId23"/>
    <p:sldId id="314" r:id="rId24"/>
    <p:sldId id="300" r:id="rId25"/>
    <p:sldId id="310" r:id="rId26"/>
    <p:sldId id="311" r:id="rId27"/>
    <p:sldId id="315" r:id="rId28"/>
    <p:sldId id="312" r:id="rId29"/>
    <p:sldId id="327" r:id="rId30"/>
    <p:sldId id="262" r:id="rId3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A6B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79" d="100"/>
          <a:sy n="79" d="100"/>
        </p:scale>
        <p:origin x="730" y="82"/>
      </p:cViewPr>
      <p:guideLst/>
    </p:cSldViewPr>
  </p:slideViewPr>
  <p:notesTextViewPr>
    <p:cViewPr>
      <p:scale>
        <a:sx n="1" d="1"/>
        <a:sy n="1" d="1"/>
      </p:scale>
      <p:origin x="0" y="0"/>
    </p:cViewPr>
  </p:notesTextViewPr>
  <p:notesViewPr>
    <p:cSldViewPr snapToGrid="0">
      <p:cViewPr varScale="1">
        <p:scale>
          <a:sx n="83" d="100"/>
          <a:sy n="83" d="100"/>
        </p:scale>
        <p:origin x="385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ABA102C1-4937-4D4D-A7CF-A01B59A7070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DAA9472F-7D8B-4DF7-89E3-134F8A43F3E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26F2377-F265-4667-B40E-92A69A960044}" type="datetimeFigureOut">
              <a:rPr lang="de-DE" smtClean="0"/>
              <a:t>10.02.2023</a:t>
            </a:fld>
            <a:endParaRPr lang="de-DE"/>
          </a:p>
        </p:txBody>
      </p:sp>
      <p:sp>
        <p:nvSpPr>
          <p:cNvPr id="4" name="Fußzeilenplatzhalter 3">
            <a:extLst>
              <a:ext uri="{FF2B5EF4-FFF2-40B4-BE49-F238E27FC236}">
                <a16:creationId xmlns:a16="http://schemas.microsoft.com/office/drawing/2014/main" id="{336D7CB3-4AE5-48F3-9630-2808A535D3E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A34BC84D-02E8-49BE-9142-07E8D37A884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F51E960-EEF3-4529-8FA2-CD7FA9A904FA}" type="slidenum">
              <a:rPr lang="de-DE" smtClean="0"/>
              <a:t>‹Nr.›</a:t>
            </a:fld>
            <a:endParaRPr lang="de-DE"/>
          </a:p>
        </p:txBody>
      </p:sp>
    </p:spTree>
    <p:extLst>
      <p:ext uri="{BB962C8B-B14F-4D97-AF65-F5344CB8AC3E}">
        <p14:creationId xmlns:p14="http://schemas.microsoft.com/office/powerpoint/2010/main" val="39575272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192BC2-FFEB-4358-BAAA-962631D8B732}" type="datetimeFigureOut">
              <a:rPr lang="de-DE" smtClean="0"/>
              <a:t>10.02.2023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E9E466-CC6A-49BF-BFA5-4C1093EE5307}" type="slidenum">
              <a:rPr lang="de-DE" smtClean="0"/>
              <a:t>‹Nr.›</a:t>
            </a:fld>
            <a:endParaRPr lang="de-DE"/>
          </a:p>
        </p:txBody>
      </p:sp>
    </p:spTree>
    <p:extLst>
      <p:ext uri="{BB962C8B-B14F-4D97-AF65-F5344CB8AC3E}">
        <p14:creationId xmlns:p14="http://schemas.microsoft.com/office/powerpoint/2010/main" val="1200742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Quiz 1 und Quiz 2 konnten nicht auf Folien dargestellt werden.</a:t>
            </a:r>
          </a:p>
        </p:txBody>
      </p:sp>
      <p:sp>
        <p:nvSpPr>
          <p:cNvPr id="4" name="Foliennummernplatzhalter 3"/>
          <p:cNvSpPr>
            <a:spLocks noGrp="1"/>
          </p:cNvSpPr>
          <p:nvPr>
            <p:ph type="sldNum" sz="quarter" idx="5"/>
          </p:nvPr>
        </p:nvSpPr>
        <p:spPr/>
        <p:txBody>
          <a:bodyPr/>
          <a:lstStyle/>
          <a:p>
            <a:fld id="{04E9E466-CC6A-49BF-BFA5-4C1093EE5307}" type="slidenum">
              <a:rPr lang="de-DE" smtClean="0"/>
              <a:t>8</a:t>
            </a:fld>
            <a:endParaRPr lang="de-DE"/>
          </a:p>
        </p:txBody>
      </p:sp>
    </p:spTree>
    <p:extLst>
      <p:ext uri="{BB962C8B-B14F-4D97-AF65-F5344CB8AC3E}">
        <p14:creationId xmlns:p14="http://schemas.microsoft.com/office/powerpoint/2010/main" val="19888757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de-DE" dirty="0"/>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4" name="Datumsplatzhalter 3"/>
          <p:cNvSpPr>
            <a:spLocks noGrp="1"/>
          </p:cNvSpPr>
          <p:nvPr>
            <p:ph type="dt" sz="half" idx="10"/>
          </p:nvPr>
        </p:nvSpPr>
        <p:spPr>
          <a:xfrm>
            <a:off x="2349676" y="6356350"/>
            <a:ext cx="1231723" cy="365125"/>
          </a:xfrm>
        </p:spPr>
        <p:txBody>
          <a:bodyPr/>
          <a:lstStyle/>
          <a:p>
            <a:fld id="{2F4E360A-ECDF-40A8-B74D-2CBDC946AB66}" type="datetimeFigureOut">
              <a:rPr lang="de-DE" smtClean="0"/>
              <a:t>10.02.2023</a:t>
            </a:fld>
            <a:endParaRPr lang="de-DE" dirty="0"/>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a:xfrm>
            <a:off x="8610600" y="6356350"/>
            <a:ext cx="771525" cy="365125"/>
          </a:xfrm>
        </p:spPr>
        <p:txBody>
          <a:bodyPr/>
          <a:lstStyle/>
          <a:p>
            <a:fld id="{6EAEAB03-6B8C-45A5-9C5D-1185806A2D47}" type="slidenum">
              <a:rPr lang="de-DE" smtClean="0"/>
              <a:t>‹Nr.›</a:t>
            </a:fld>
            <a:endParaRPr lang="de-DE" dirty="0"/>
          </a:p>
        </p:txBody>
      </p:sp>
      <p:pic>
        <p:nvPicPr>
          <p:cNvPr id="10" name="Grafik 9">
            <a:extLst>
              <a:ext uri="{FF2B5EF4-FFF2-40B4-BE49-F238E27FC236}">
                <a16:creationId xmlns:a16="http://schemas.microsoft.com/office/drawing/2014/main" id="{165C2F40-D866-4454-80A8-63F3DEBCFFE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00415" y="5621654"/>
            <a:ext cx="2917664" cy="1099822"/>
          </a:xfrm>
          <a:prstGeom prst="rect">
            <a:avLst/>
          </a:prstGeom>
        </p:spPr>
      </p:pic>
      <p:pic>
        <p:nvPicPr>
          <p:cNvPr id="12" name="Grafik 11">
            <a:extLst>
              <a:ext uri="{FF2B5EF4-FFF2-40B4-BE49-F238E27FC236}">
                <a16:creationId xmlns:a16="http://schemas.microsoft.com/office/drawing/2014/main" id="{BA6F942D-9154-4963-93DF-BEFDD06D5F3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43203" y="5529533"/>
            <a:ext cx="2029620" cy="1099822"/>
          </a:xfrm>
          <a:prstGeom prst="rect">
            <a:avLst/>
          </a:prstGeom>
        </p:spPr>
      </p:pic>
    </p:spTree>
    <p:extLst>
      <p:ext uri="{BB962C8B-B14F-4D97-AF65-F5344CB8AC3E}">
        <p14:creationId xmlns:p14="http://schemas.microsoft.com/office/powerpoint/2010/main" val="3992782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
        <p:nvSpPr>
          <p:cNvPr id="8" name="Titel 1">
            <a:extLst>
              <a:ext uri="{FF2B5EF4-FFF2-40B4-BE49-F238E27FC236}">
                <a16:creationId xmlns:a16="http://schemas.microsoft.com/office/drawing/2014/main" id="{1F15DB92-85BB-4365-9E19-8ABC43C5032F}"/>
              </a:ext>
            </a:extLst>
          </p:cNvPr>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Tree>
    <p:extLst>
      <p:ext uri="{BB962C8B-B14F-4D97-AF65-F5344CB8AC3E}">
        <p14:creationId xmlns:p14="http://schemas.microsoft.com/office/powerpoint/2010/main" val="3683284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5308D9BC-AB55-4723-A2ED-C7ECCCCAA91A}"/>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711215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838199"/>
            <a:ext cx="2628900" cy="5338764"/>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838199"/>
            <a:ext cx="7734300" cy="5338763"/>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081450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lvl1pPr>
              <a:lnSpc>
                <a:spcPct val="100000"/>
              </a:lnSpc>
              <a:defRPr/>
            </a:lvl1pPr>
            <a:lvl3pPr>
              <a:lnSpc>
                <a:spcPct val="100000"/>
              </a:lnSpc>
              <a:defRPr/>
            </a:lvl3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64D5062F-24C5-4D0D-9B69-448B40F12A31}"/>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886675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887767"/>
            <a:ext cx="10515600" cy="5289196"/>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3927068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a:prstGeom prst="rect">
            <a:avLst/>
          </a:prstGeo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705667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722086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F4E360A-ECDF-40A8-B74D-2CBDC946AB66}" type="datetimeFigureOut">
              <a:rPr lang="de-DE" smtClean="0"/>
              <a:t>10.02.2023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EAEAB03-6B8C-45A5-9C5D-1185806A2D47}" type="slidenum">
              <a:rPr lang="de-DE" smtClean="0"/>
              <a:t>‹Nr.›</a:t>
            </a:fld>
            <a:endParaRPr lang="de-DE"/>
          </a:p>
        </p:txBody>
      </p:sp>
      <p:sp>
        <p:nvSpPr>
          <p:cNvPr id="10" name="Titel 1">
            <a:extLst>
              <a:ext uri="{FF2B5EF4-FFF2-40B4-BE49-F238E27FC236}">
                <a16:creationId xmlns:a16="http://schemas.microsoft.com/office/drawing/2014/main" id="{D53CB1F1-DBA0-4610-B080-C3095E04F335}"/>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2304300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2F4E360A-ECDF-40A8-B74D-2CBDC946AB66}" type="datetimeFigureOut">
              <a:rPr lang="de-DE" smtClean="0"/>
              <a:t>10.02.2023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EAEAB03-6B8C-45A5-9C5D-1185806A2D47}" type="slidenum">
              <a:rPr lang="de-DE" smtClean="0"/>
              <a:t>‹Nr.›</a:t>
            </a:fld>
            <a:endParaRPr lang="de-DE"/>
          </a:p>
        </p:txBody>
      </p:sp>
      <p:sp>
        <p:nvSpPr>
          <p:cNvPr id="6" name="Titel 1">
            <a:extLst>
              <a:ext uri="{FF2B5EF4-FFF2-40B4-BE49-F238E27FC236}">
                <a16:creationId xmlns:a16="http://schemas.microsoft.com/office/drawing/2014/main" id="{ABDEA2E2-6395-484A-B7A7-C09EB5B48614}"/>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1738914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F4E360A-ECDF-40A8-B74D-2CBDC946AB66}" type="datetimeFigureOut">
              <a:rPr lang="de-DE" smtClean="0"/>
              <a:t>10.02.2023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EAEAB03-6B8C-45A5-9C5D-1185806A2D47}" type="slidenum">
              <a:rPr lang="de-DE" smtClean="0"/>
              <a:t>‹Nr.›</a:t>
            </a:fld>
            <a:endParaRPr lang="de-DE"/>
          </a:p>
        </p:txBody>
      </p:sp>
      <p:pic>
        <p:nvPicPr>
          <p:cNvPr id="5" name="Grafik 4" descr="Logo von LArS.nrw: Roter Schriftzug">
            <a:extLst>
              <a:ext uri="{FF2B5EF4-FFF2-40B4-BE49-F238E27FC236}">
                <a16:creationId xmlns:a16="http://schemas.microsoft.com/office/drawing/2014/main" id="{DDE7768B-DEE0-4EA2-9F05-87F59EF18313}"/>
              </a:ext>
              <a:ext uri="{C183D7F6-B498-43B3-948B-1728B52AA6E4}">
                <adec:decorative xmlns:adec="http://schemas.microsoft.com/office/drawing/2017/decorative" xmlns="" val="0"/>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8434" y="19174"/>
            <a:ext cx="1198245" cy="503555"/>
          </a:xfrm>
          <a:prstGeom prst="rect">
            <a:avLst/>
          </a:prstGeom>
          <a:noFill/>
          <a:ln>
            <a:noFill/>
          </a:ln>
        </p:spPr>
      </p:pic>
    </p:spTree>
    <p:extLst>
      <p:ext uri="{BB962C8B-B14F-4D97-AF65-F5344CB8AC3E}">
        <p14:creationId xmlns:p14="http://schemas.microsoft.com/office/powerpoint/2010/main" val="4183279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890683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771525"/>
            <a:ext cx="10515600" cy="919164"/>
          </a:xfrm>
          <a:prstGeom prst="rect">
            <a:avLst/>
          </a:prstGeom>
        </p:spPr>
        <p:txBody>
          <a:bodyPr vert="horz" lIns="9144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4E360A-ECDF-40A8-B74D-2CBDC946AB66}" type="datetimeFigureOut">
              <a:rPr lang="de-DE" smtClean="0"/>
              <a:t>10.02.2023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AEAB03-6B8C-45A5-9C5D-1185806A2D47}" type="slidenum">
              <a:rPr lang="de-DE" smtClean="0"/>
              <a:t>‹Nr.›</a:t>
            </a:fld>
            <a:endParaRPr lang="de-DE"/>
          </a:p>
        </p:txBody>
      </p:sp>
      <p:sp>
        <p:nvSpPr>
          <p:cNvPr id="10" name="Rechteck 9">
            <a:extLst>
              <a:ext uri="{FF2B5EF4-FFF2-40B4-BE49-F238E27FC236}">
                <a16:creationId xmlns:a16="http://schemas.microsoft.com/office/drawing/2014/main" id="{D50FB6CE-785A-40D6-BFAE-3380B157A22E}"/>
              </a:ext>
            </a:extLst>
          </p:cNvPr>
          <p:cNvSpPr/>
          <p:nvPr userDrawn="1"/>
        </p:nvSpPr>
        <p:spPr>
          <a:xfrm>
            <a:off x="0" y="-9956"/>
            <a:ext cx="12192000" cy="62345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Logo von LArS.nrw: Roter Schriftzug">
            <a:extLst>
              <a:ext uri="{FF2B5EF4-FFF2-40B4-BE49-F238E27FC236}">
                <a16:creationId xmlns:a16="http://schemas.microsoft.com/office/drawing/2014/main" id="{7DAFC7D2-5B54-4899-8F0D-4226F691E44C}"/>
              </a:ext>
              <a:ext uri="{C183D7F6-B498-43B3-948B-1728B52AA6E4}">
                <adec:decorative xmlns:adec="http://schemas.microsoft.com/office/drawing/2017/decorative" xmlns="" val="0"/>
              </a:ext>
            </a:extLst>
          </p:cNvPr>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0809028" y="37105"/>
            <a:ext cx="1239410" cy="563506"/>
          </a:xfrm>
          <a:prstGeom prst="rect">
            <a:avLst/>
          </a:prstGeom>
          <a:noFill/>
          <a:ln>
            <a:noFill/>
          </a:ln>
        </p:spPr>
      </p:pic>
    </p:spTree>
    <p:extLst>
      <p:ext uri="{BB962C8B-B14F-4D97-AF65-F5344CB8AC3E}">
        <p14:creationId xmlns:p14="http://schemas.microsoft.com/office/powerpoint/2010/main" val="3388294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bpb.de/system/files/dokument_pdf/Konzepte%20der%20Politik_091201.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bpb.de/system/files/dokument_pdf/Konzepte%20der%20Politik_091201.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hyperlink" Target="https://www.schulentwicklung.nrw.de/lehrplaene/lehrplannavigator-s-ii/gymnasiale-oberstufe/sozialwissenschaften/index.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s://www.erzwiss.uni-leipzig.de/institut-fuer-bildungswissenschaften/demokratiepaedagogik" TargetMode="External"/><Relationship Id="rId3" Type="http://schemas.openxmlformats.org/officeDocument/2006/relationships/hyperlink" Target="https://www.erzwiss.uni-leipzig.de/personenprofil/mitarbeiter/juniorprof-dr-katrin-hahn-laudenberg" TargetMode="External"/><Relationship Id="rId7" Type="http://schemas.openxmlformats.org/officeDocument/2006/relationships/hyperlink" Target="https://www.didaktik-sowi.uni-wuppertal.de/de/team/ansicht/kindlinger/" TargetMode="External"/><Relationship Id="rId12" Type="http://schemas.openxmlformats.org/officeDocument/2006/relationships/hyperlink" Target="mailto:korcan.yesil@uni-leipzig.de" TargetMode="External"/><Relationship Id="rId2" Type="http://schemas.openxmlformats.org/officeDocument/2006/relationships/hyperlink" Target="https://www.didaktik-sowi.uni-wuppertal.de/de/team/ansicht/hahn-laudenberg/" TargetMode="External"/><Relationship Id="rId1" Type="http://schemas.openxmlformats.org/officeDocument/2006/relationships/slideLayout" Target="../slideLayouts/slideLayout2.xml"/><Relationship Id="rId6" Type="http://schemas.openxmlformats.org/officeDocument/2006/relationships/hyperlink" Target="mailto:kwesterfeld@uni-wuppertal.de" TargetMode="External"/><Relationship Id="rId11" Type="http://schemas.openxmlformats.org/officeDocument/2006/relationships/hyperlink" Target="https://www.erzwiss.uni-leipzig.de/personenprofil/mitarbeiter/korcan-yesil" TargetMode="External"/><Relationship Id="rId5" Type="http://schemas.openxmlformats.org/officeDocument/2006/relationships/hyperlink" Target="mailto:katrin.hahn-laudenberg@uni-leipzig.de" TargetMode="External"/><Relationship Id="rId10" Type="http://schemas.openxmlformats.org/officeDocument/2006/relationships/hyperlink" Target="https://www.didaktik-sowi.uni-wuppertal.de/de/team/ansicht/yesil/" TargetMode="External"/><Relationship Id="rId4" Type="http://schemas.openxmlformats.org/officeDocument/2006/relationships/hyperlink" Target="https://www.didaktik-sowi.uni-wuppertal.de/de/personal/ar-dr-kerstin-westerfeld.html" TargetMode="External"/><Relationship Id="rId9" Type="http://schemas.openxmlformats.org/officeDocument/2006/relationships/hyperlink" Target="mailto:kindlinger@uni-wuppertal.de"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www.orca.nrw/"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BDCEFE-9DE7-4234-928E-89D6657B08C3}"/>
              </a:ext>
            </a:extLst>
          </p:cNvPr>
          <p:cNvSpPr>
            <a:spLocks noGrp="1"/>
          </p:cNvSpPr>
          <p:nvPr>
            <p:ph type="ctrTitle"/>
          </p:nvPr>
        </p:nvSpPr>
        <p:spPr/>
        <p:txBody>
          <a:bodyPr>
            <a:normAutofit/>
          </a:bodyPr>
          <a:lstStyle/>
          <a:p>
            <a:pPr lvl="0"/>
            <a:r>
              <a:rPr lang="de-DE" sz="8800" dirty="0">
                <a:solidFill>
                  <a:srgbClr val="44546A">
                    <a:lumMod val="50000"/>
                  </a:srgbClr>
                </a:solidFill>
                <a:latin typeface="Arial" panose="020B0604020202020204" pitchFamily="34" charset="0"/>
              </a:rPr>
              <a:t/>
            </a:r>
            <a:br>
              <a:rPr lang="de-DE" sz="8800" dirty="0">
                <a:solidFill>
                  <a:srgbClr val="44546A">
                    <a:lumMod val="50000"/>
                  </a:srgbClr>
                </a:solidFill>
                <a:latin typeface="Arial" panose="020B0604020202020204" pitchFamily="34" charset="0"/>
              </a:rPr>
            </a:br>
            <a:r>
              <a:rPr lang="de-DE" dirty="0"/>
              <a:t>LArS</a:t>
            </a:r>
            <a:endParaRPr lang="de-DE" b="1" dirty="0"/>
          </a:p>
        </p:txBody>
      </p:sp>
      <p:sp>
        <p:nvSpPr>
          <p:cNvPr id="3" name="Untertitel 2">
            <a:extLst>
              <a:ext uri="{FF2B5EF4-FFF2-40B4-BE49-F238E27FC236}">
                <a16:creationId xmlns:a16="http://schemas.microsoft.com/office/drawing/2014/main" id="{3DE091A0-4285-42C0-9778-8710322FBB83}"/>
              </a:ext>
            </a:extLst>
          </p:cNvPr>
          <p:cNvSpPr>
            <a:spLocks noGrp="1"/>
          </p:cNvSpPr>
          <p:nvPr>
            <p:ph type="subTitle" idx="1"/>
          </p:nvPr>
        </p:nvSpPr>
        <p:spPr/>
        <p:txBody>
          <a:bodyPr/>
          <a:lstStyle/>
          <a:p>
            <a:r>
              <a:rPr lang="de-DE" dirty="0"/>
              <a:t>Lernen mit Animationsfilmen realer Szenen sozialwissenschaftlicher</a:t>
            </a:r>
            <a:br>
              <a:rPr lang="de-DE" dirty="0"/>
            </a:br>
            <a:r>
              <a:rPr lang="de-DE" dirty="0"/>
              <a:t>Unterrichtsfächer: ein digitales Lehr-/Lernangebot zur</a:t>
            </a:r>
            <a:br>
              <a:rPr lang="de-DE" dirty="0"/>
            </a:br>
            <a:r>
              <a:rPr lang="de-DE" dirty="0"/>
              <a:t>Professionalisierung angehender Lehrkräfte</a:t>
            </a:r>
          </a:p>
        </p:txBody>
      </p:sp>
    </p:spTree>
    <p:extLst>
      <p:ext uri="{BB962C8B-B14F-4D97-AF65-F5344CB8AC3E}">
        <p14:creationId xmlns:p14="http://schemas.microsoft.com/office/powerpoint/2010/main" val="3616567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32B368E-72FA-4C3A-B9F8-EF43EDDEF436}"/>
              </a:ext>
            </a:extLst>
          </p:cNvPr>
          <p:cNvSpPr>
            <a:spLocks noGrp="1"/>
          </p:cNvSpPr>
          <p:nvPr>
            <p:ph idx="1"/>
          </p:nvPr>
        </p:nvSpPr>
        <p:spPr>
          <a:xfrm>
            <a:off x="838200" y="1825624"/>
            <a:ext cx="10515600" cy="4676775"/>
          </a:xfrm>
        </p:spPr>
        <p:txBody>
          <a:bodyPr>
            <a:normAutofit lnSpcReduction="10000"/>
          </a:bodyPr>
          <a:lstStyle/>
          <a:p>
            <a:pPr marL="0" indent="0">
              <a:lnSpc>
                <a:spcPct val="120000"/>
              </a:lnSpc>
              <a:buNone/>
            </a:pPr>
            <a:r>
              <a:rPr lang="de-DE" sz="1600" dirty="0"/>
              <a:t>Ein Teil der Debatte um Basis- und Fachkonzepte in der politischen Bildung betrifft die Positionierung zu Schüler*</a:t>
            </a:r>
            <a:r>
              <a:rPr lang="de-DE" sz="1600" dirty="0" err="1"/>
              <a:t>innenvorstellungen</a:t>
            </a:r>
            <a:r>
              <a:rPr lang="de-DE" sz="1600" dirty="0"/>
              <a:t> bzw. Präkonzepte.</a:t>
            </a:r>
          </a:p>
          <a:p>
            <a:pPr marL="0" indent="0">
              <a:lnSpc>
                <a:spcPct val="120000"/>
              </a:lnSpc>
              <a:buNone/>
            </a:pPr>
            <a:r>
              <a:rPr lang="de-DE" sz="1600" dirty="0"/>
              <a:t>Wie Weißeno et al. (2010) betonen, kommen Schüler*innen nicht als unbeschriebene Blätter, sondern mit bestimmten subjektiven Vorstellungen bzw. Alltagsvorstellungen von Gesellschaft und Politik in den Unterricht. Diese Vorstellungen haben die Form von subjektiven, auf Erfahrungen basierenden Theorien, die häufig in Alltagssprache dargestellt werden. Sie sind oft nur wenig miteinander verbunden und haben höchstens stellenweise Bezüge zu wissenschaftlichen Konzepten.</a:t>
            </a:r>
          </a:p>
          <a:p>
            <a:pPr marL="0" indent="0">
              <a:lnSpc>
                <a:spcPct val="120000"/>
              </a:lnSpc>
              <a:buNone/>
            </a:pPr>
            <a:r>
              <a:rPr lang="de-DE" sz="1600" dirty="0"/>
              <a:t>Begriffe wie </a:t>
            </a:r>
            <a:r>
              <a:rPr lang="de-DE" sz="1600" b="1" dirty="0"/>
              <a:t>„Fehlvorstellungen”</a:t>
            </a:r>
            <a:r>
              <a:rPr lang="de-DE" sz="1600" dirty="0"/>
              <a:t> oder </a:t>
            </a:r>
            <a:r>
              <a:rPr lang="de-DE" sz="1600" b="1" dirty="0"/>
              <a:t>„Fehlkonzepte” </a:t>
            </a:r>
            <a:r>
              <a:rPr lang="de-DE" sz="1600" dirty="0"/>
              <a:t>fokussieren auf die Abweichung zwischen diesen Alltagsvorstellungen und wissenschaftlichen Konzepten, wie sie beispielsweise an der Universität vermittelt werden. Im pädagogischen Kontext stellt sich jedoch die Frage, wann und ob ein solcher Fokus sinnvoll ist. Anstelle dieser Begriffe werden daher häufig neutralere Bezeichnungen wie </a:t>
            </a:r>
            <a:r>
              <a:rPr lang="de-DE" sz="1600" b="1" dirty="0"/>
              <a:t>„subjektive Vorstellungen”</a:t>
            </a:r>
            <a:r>
              <a:rPr lang="de-DE" sz="1600" dirty="0"/>
              <a:t>,</a:t>
            </a:r>
            <a:r>
              <a:rPr lang="de-DE" sz="1600" b="1" dirty="0"/>
              <a:t> „Alltagsvorstellungen” </a:t>
            </a:r>
            <a:r>
              <a:rPr lang="de-DE" sz="1600" dirty="0"/>
              <a:t>oder </a:t>
            </a:r>
            <a:r>
              <a:rPr lang="de-DE" sz="1600" b="1" dirty="0"/>
              <a:t>„Präkonzepte”</a:t>
            </a:r>
            <a:r>
              <a:rPr lang="de-DE" sz="1600" dirty="0"/>
              <a:t> verwendet. Diese Begriffe bezeichnen nicht bloß fehlerhafte, sondern </a:t>
            </a:r>
            <a:r>
              <a:rPr lang="de-DE" sz="1600" i="1" dirty="0"/>
              <a:t>alle </a:t>
            </a:r>
            <a:r>
              <a:rPr lang="de-DE" sz="1600" dirty="0"/>
              <a:t>bereits vorliegenden Vorstellungen, die Schüler*innen zu einem bestimmten Lerngegenstand in den Unterricht bringen. (….)</a:t>
            </a:r>
          </a:p>
        </p:txBody>
      </p:sp>
      <p:sp>
        <p:nvSpPr>
          <p:cNvPr id="3" name="Titel 2">
            <a:extLst>
              <a:ext uri="{FF2B5EF4-FFF2-40B4-BE49-F238E27FC236}">
                <a16:creationId xmlns:a16="http://schemas.microsoft.com/office/drawing/2014/main" id="{B64F73E0-C81A-4E5B-A5BB-AADF05E91E4A}"/>
              </a:ext>
            </a:extLst>
          </p:cNvPr>
          <p:cNvSpPr>
            <a:spLocks noGrp="1"/>
          </p:cNvSpPr>
          <p:nvPr>
            <p:ph type="title"/>
          </p:nvPr>
        </p:nvSpPr>
        <p:spPr/>
        <p:txBody>
          <a:bodyPr>
            <a:normAutofit/>
          </a:bodyPr>
          <a:lstStyle/>
          <a:p>
            <a:r>
              <a:rPr lang="de-DE" dirty="0"/>
              <a:t>„Problematische Präkonzepte“? (I)</a:t>
            </a:r>
          </a:p>
        </p:txBody>
      </p:sp>
    </p:spTree>
    <p:extLst>
      <p:ext uri="{BB962C8B-B14F-4D97-AF65-F5344CB8AC3E}">
        <p14:creationId xmlns:p14="http://schemas.microsoft.com/office/powerpoint/2010/main" val="3029331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32B368E-72FA-4C3A-B9F8-EF43EDDEF436}"/>
              </a:ext>
            </a:extLst>
          </p:cNvPr>
          <p:cNvSpPr>
            <a:spLocks noGrp="1"/>
          </p:cNvSpPr>
          <p:nvPr>
            <p:ph idx="1"/>
          </p:nvPr>
        </p:nvSpPr>
        <p:spPr>
          <a:xfrm>
            <a:off x="838200" y="1825624"/>
            <a:ext cx="10515600" cy="4793539"/>
          </a:xfrm>
        </p:spPr>
        <p:txBody>
          <a:bodyPr>
            <a:normAutofit fontScale="47500" lnSpcReduction="20000"/>
          </a:bodyPr>
          <a:lstStyle/>
          <a:p>
            <a:pPr marL="0" indent="0">
              <a:lnSpc>
                <a:spcPct val="120000"/>
              </a:lnSpc>
              <a:buNone/>
            </a:pPr>
            <a:r>
              <a:rPr lang="de-DE" sz="3400" dirty="0"/>
              <a:t>Sie sollten nicht als Defizite, sondern als Ausgangspunkte für individuelle Lernprozesse gesehen werden. Die Aufgabe von Lehrkräften ist es dabei, sozialwissenschaftliche Formen des Verstehens von Gesellschaft und Politik zu vermitteln, indem Schüler*innen zur Erweiterung oder Erneuerung ihrer bestehenden Konzept- oder Vorstellungssysteme angeregt werden.</a:t>
            </a:r>
          </a:p>
          <a:p>
            <a:pPr marL="0" indent="0">
              <a:lnSpc>
                <a:spcPct val="120000"/>
              </a:lnSpc>
              <a:buNone/>
            </a:pPr>
            <a:r>
              <a:rPr lang="de-DE" sz="3400" b="1" dirty="0"/>
              <a:t>Präkonzepte, die streng fachlich gesehen fehlerhaft oder unterkomplex sind, müssen nicht notwendigerweise auch Probleme für das Verständnis von politischen Themen darstellen.</a:t>
            </a:r>
            <a:r>
              <a:rPr lang="de-DE" sz="3400" dirty="0"/>
              <a:t> Gerade in der Unter- und Mittelstufe sind Lehrkräfte gefordert, die inhärente Komplexität von sozialwissenschaftlichen Themen so zu reduzieren, dass diese auf dem Niveau der Schüler*innen behandelbar sind. Dies bedeutet </a:t>
            </a:r>
            <a:r>
              <a:rPr lang="de-DE" sz="3400" i="1" dirty="0"/>
              <a:t>nicht</a:t>
            </a:r>
            <a:r>
              <a:rPr lang="de-DE" sz="3400" dirty="0"/>
              <a:t>, dass Lerninhalte bewusst fehlerhaft dargestellt werden sollten, um sie leichter verständlich zu machen. Es bedeutet aber, dass bei Schüler*innen unterkomplexe Ausprägungen von fachlichen Konzepten als notwendige Schritte im Prozess des politischen Lernens gesehen werden können. Als </a:t>
            </a:r>
            <a:r>
              <a:rPr lang="de-DE" sz="3400" b="1" dirty="0"/>
              <a:t>problematische Präkonzepte</a:t>
            </a:r>
            <a:r>
              <a:rPr lang="de-DE" sz="3400" dirty="0"/>
              <a:t> bezeichnen wir hier demensprechend nur solche Verständnisse, die mit Blick auf die im jeweiligen Unterricht zentralen Konzepte tatsächlich lernhinderlich sind, weil sie ein alters- und schulformgemäßes Verständnis der behandelten Themen erschweren könnten. </a:t>
            </a:r>
          </a:p>
          <a:p>
            <a:pPr marL="0" indent="0">
              <a:buNone/>
            </a:pPr>
            <a:endParaRPr lang="de-DE" dirty="0"/>
          </a:p>
        </p:txBody>
      </p:sp>
      <p:sp>
        <p:nvSpPr>
          <p:cNvPr id="3" name="Titel 2">
            <a:extLst>
              <a:ext uri="{FF2B5EF4-FFF2-40B4-BE49-F238E27FC236}">
                <a16:creationId xmlns:a16="http://schemas.microsoft.com/office/drawing/2014/main" id="{B64F73E0-C81A-4E5B-A5BB-AADF05E91E4A}"/>
              </a:ext>
            </a:extLst>
          </p:cNvPr>
          <p:cNvSpPr>
            <a:spLocks noGrp="1"/>
          </p:cNvSpPr>
          <p:nvPr>
            <p:ph type="title"/>
          </p:nvPr>
        </p:nvSpPr>
        <p:spPr/>
        <p:txBody>
          <a:bodyPr>
            <a:normAutofit/>
          </a:bodyPr>
          <a:lstStyle/>
          <a:p>
            <a:r>
              <a:rPr lang="de-DE" dirty="0"/>
              <a:t>„Problematische Präkonzepte“? (II)</a:t>
            </a:r>
          </a:p>
        </p:txBody>
      </p:sp>
    </p:spTree>
    <p:extLst>
      <p:ext uri="{BB962C8B-B14F-4D97-AF65-F5344CB8AC3E}">
        <p14:creationId xmlns:p14="http://schemas.microsoft.com/office/powerpoint/2010/main" val="1584918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32B368E-72FA-4C3A-B9F8-EF43EDDEF436}"/>
              </a:ext>
            </a:extLst>
          </p:cNvPr>
          <p:cNvSpPr>
            <a:spLocks noGrp="1"/>
          </p:cNvSpPr>
          <p:nvPr>
            <p:ph idx="1"/>
          </p:nvPr>
        </p:nvSpPr>
        <p:spPr>
          <a:xfrm>
            <a:off x="838200" y="1825624"/>
            <a:ext cx="10515600" cy="4793539"/>
          </a:xfrm>
        </p:spPr>
        <p:txBody>
          <a:bodyPr>
            <a:normAutofit fontScale="77500" lnSpcReduction="20000"/>
          </a:bodyPr>
          <a:lstStyle/>
          <a:p>
            <a:pPr marL="0" indent="0">
              <a:buNone/>
            </a:pPr>
            <a:r>
              <a:rPr lang="de-DE" dirty="0">
                <a:latin typeface="+mj-lt"/>
              </a:rPr>
              <a:t>Literatur</a:t>
            </a:r>
          </a:p>
          <a:p>
            <a:pPr marL="0" indent="0">
              <a:buNone/>
            </a:pPr>
            <a:endParaRPr lang="de-DE" dirty="0"/>
          </a:p>
          <a:p>
            <a:r>
              <a:rPr lang="de-DE" dirty="0"/>
              <a:t>Autorengruppe Fachdidaktik (Hrsg.)(2011). </a:t>
            </a:r>
            <a:r>
              <a:rPr lang="de-DE" i="1" dirty="0"/>
              <a:t>Konzepte der politischen Bildung. Eine Streitschrift</a:t>
            </a:r>
            <a:r>
              <a:rPr lang="de-DE" dirty="0"/>
              <a:t>. Wochenschau.</a:t>
            </a:r>
          </a:p>
          <a:p>
            <a:r>
              <a:rPr lang="de-DE" dirty="0"/>
              <a:t>Hahn-Laudenberg, K. (2016). </a:t>
            </a:r>
            <a:r>
              <a:rPr lang="de-DE" i="1" dirty="0"/>
              <a:t>Konzepte von Demokratie bei Schülerinnen und Schülern. Erfassung von Veränderungen politischen Wissens mit Concept-Maps. </a:t>
            </a:r>
            <a:r>
              <a:rPr lang="de-DE" dirty="0"/>
              <a:t>Springer VS.</a:t>
            </a:r>
          </a:p>
          <a:p>
            <a:r>
              <a:rPr lang="de-DE" dirty="0"/>
              <a:t>Sander, W. (2008). </a:t>
            </a:r>
            <a:r>
              <a:rPr lang="de-DE" i="1" dirty="0"/>
              <a:t>Politik entdecken - Freiheit leben: Didaktische Grundlagen politischer Bildung </a:t>
            </a:r>
            <a:r>
              <a:rPr lang="de-DE" dirty="0"/>
              <a:t>(3. Aufl.). Wochenschau.</a:t>
            </a:r>
          </a:p>
          <a:p>
            <a:r>
              <a:rPr lang="de-DE" dirty="0"/>
              <a:t>Weißeno, G., Detjen, J., Juchler, I., Massing, P., &amp; Richter, D. (2010). </a:t>
            </a:r>
            <a:r>
              <a:rPr lang="de-DE" i="1" dirty="0"/>
              <a:t>Konzepte der Politik - ein Kompetenzmodell. </a:t>
            </a:r>
            <a:r>
              <a:rPr lang="de-DE" dirty="0"/>
              <a:t>Bundeszentrale für politische Bildung. </a:t>
            </a:r>
            <a:r>
              <a:rPr lang="de-DE" dirty="0">
                <a:hlinkClick r:id="rId2"/>
              </a:rPr>
              <a:t>https://www.bpb.de/system/files/dokument_pdf/Konzepte%20der%20Politik_091201.pdf</a:t>
            </a:r>
            <a:endParaRPr lang="de-DE" dirty="0"/>
          </a:p>
          <a:p>
            <a:pPr marL="0" indent="0">
              <a:buNone/>
            </a:pPr>
            <a:endParaRPr lang="de-DE" dirty="0"/>
          </a:p>
        </p:txBody>
      </p:sp>
      <p:sp>
        <p:nvSpPr>
          <p:cNvPr id="3" name="Titel 2">
            <a:extLst>
              <a:ext uri="{FF2B5EF4-FFF2-40B4-BE49-F238E27FC236}">
                <a16:creationId xmlns:a16="http://schemas.microsoft.com/office/drawing/2014/main" id="{B64F73E0-C81A-4E5B-A5BB-AADF05E91E4A}"/>
              </a:ext>
            </a:extLst>
          </p:cNvPr>
          <p:cNvSpPr>
            <a:spLocks noGrp="1"/>
          </p:cNvSpPr>
          <p:nvPr>
            <p:ph type="title"/>
          </p:nvPr>
        </p:nvSpPr>
        <p:spPr/>
        <p:txBody>
          <a:bodyPr>
            <a:normAutofit/>
          </a:bodyPr>
          <a:lstStyle/>
          <a:p>
            <a:r>
              <a:rPr lang="de-DE" dirty="0"/>
              <a:t>„Problematische Präkonzepte“? (III)</a:t>
            </a:r>
          </a:p>
        </p:txBody>
      </p:sp>
    </p:spTree>
    <p:extLst>
      <p:ext uri="{BB962C8B-B14F-4D97-AF65-F5344CB8AC3E}">
        <p14:creationId xmlns:p14="http://schemas.microsoft.com/office/powerpoint/2010/main" val="2286607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39C59CC-342E-48B8-8A59-95375051C0CC}"/>
              </a:ext>
            </a:extLst>
          </p:cNvPr>
          <p:cNvSpPr>
            <a:spLocks noGrp="1"/>
          </p:cNvSpPr>
          <p:nvPr>
            <p:ph idx="1"/>
          </p:nvPr>
        </p:nvSpPr>
        <p:spPr/>
        <p:txBody>
          <a:bodyPr/>
          <a:lstStyle/>
          <a:p>
            <a:pPr marL="0" indent="0">
              <a:buNone/>
            </a:pPr>
            <a:r>
              <a:rPr lang="de-DE" dirty="0"/>
              <a:t>Eine praxisnahe Kategorisierung von verbreiteten Fehlvorstellungen des Politischen stammt von Reinhardt (2018, S. 48-52). Sie nennt acht weit verbreitete Alltagsvorstellungen von Schüler*innen zur Politik, die ein sinnvolles Verständnis politischer und gesellschaftlicher Prozesse erschweren können. Lesen Sie dazu:</a:t>
            </a:r>
          </a:p>
          <a:p>
            <a:pPr marL="0" indent="0">
              <a:buNone/>
            </a:pPr>
            <a:endParaRPr lang="de-DE" dirty="0"/>
          </a:p>
          <a:p>
            <a:pPr marL="457200" lvl="1" indent="0">
              <a:buNone/>
            </a:pPr>
            <a:r>
              <a:rPr lang="de-DE" dirty="0"/>
              <a:t>Reinhardt, S. (2020). </a:t>
            </a:r>
            <a:r>
              <a:rPr lang="de-DE" i="1" dirty="0"/>
              <a:t>Politikdidaktik </a:t>
            </a:r>
            <a:r>
              <a:rPr lang="de-DE" dirty="0"/>
              <a:t>(9. Aufl.). Cornelsen. S. 47-52.</a:t>
            </a:r>
          </a:p>
          <a:p>
            <a:pPr marL="0" indent="0">
              <a:buNone/>
            </a:pPr>
            <a:endParaRPr lang="de-DE" dirty="0"/>
          </a:p>
        </p:txBody>
      </p:sp>
      <p:sp>
        <p:nvSpPr>
          <p:cNvPr id="3" name="Titel 2">
            <a:extLst>
              <a:ext uri="{FF2B5EF4-FFF2-40B4-BE49-F238E27FC236}">
                <a16:creationId xmlns:a16="http://schemas.microsoft.com/office/drawing/2014/main" id="{DBC6D32F-B03F-4B03-B548-0144268E676D}"/>
              </a:ext>
            </a:extLst>
          </p:cNvPr>
          <p:cNvSpPr>
            <a:spLocks noGrp="1"/>
          </p:cNvSpPr>
          <p:nvPr>
            <p:ph type="title"/>
          </p:nvPr>
        </p:nvSpPr>
        <p:spPr/>
        <p:txBody>
          <a:bodyPr/>
          <a:lstStyle/>
          <a:p>
            <a:r>
              <a:rPr lang="de-DE" dirty="0"/>
              <a:t>Lektüreauftrag</a:t>
            </a:r>
          </a:p>
        </p:txBody>
      </p:sp>
    </p:spTree>
    <p:extLst>
      <p:ext uri="{BB962C8B-B14F-4D97-AF65-F5344CB8AC3E}">
        <p14:creationId xmlns:p14="http://schemas.microsoft.com/office/powerpoint/2010/main" val="733216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b="1" dirty="0"/>
              <a:t>Quiz 3.1</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dirty="0"/>
              <a:t>Parteiendemokratie, sagt ein Schüler, hetze die Leute nur gegeneinander auf. Wichtig sei doch, dass alle einig würden, an einem Strang zögen und an einem gemeinsamen Ziel arbeiteten. </a:t>
            </a:r>
          </a:p>
          <a:p>
            <a:pPr marL="0" indent="0">
              <a:buNone/>
            </a:pPr>
            <a:endParaRPr lang="de-DE" dirty="0"/>
          </a:p>
          <a:p>
            <a:pPr marL="0" indent="0">
              <a:buNone/>
            </a:pPr>
            <a:r>
              <a:rPr lang="de-DE" b="1" dirty="0"/>
              <a:t>Welche Vorstellung wird hier sichtbar?</a:t>
            </a:r>
          </a:p>
          <a:p>
            <a:pPr marL="0" indent="0">
              <a:buNone/>
            </a:pPr>
            <a:r>
              <a:rPr lang="de-DE" dirty="0">
                <a:solidFill>
                  <a:schemeClr val="accent6"/>
                </a:solidFill>
              </a:rPr>
              <a:t>	</a:t>
            </a:r>
            <a:r>
              <a:rPr lang="de-DE" dirty="0">
                <a:solidFill>
                  <a:schemeClr val="tx2"/>
                </a:solidFill>
              </a:rPr>
              <a:t>A) Alle Menschen seien gleich.</a:t>
            </a:r>
          </a:p>
          <a:p>
            <a:pPr marL="0" indent="0">
              <a:buNone/>
            </a:pPr>
            <a:r>
              <a:rPr lang="de-DE" dirty="0"/>
              <a:t>	B) Die Mehrheit habe immer Recht. </a:t>
            </a:r>
          </a:p>
          <a:p>
            <a:pPr marL="0" indent="0">
              <a:buNone/>
            </a:pPr>
            <a:r>
              <a:rPr lang="de-DE" dirty="0"/>
              <a:t>	C) Wirtschaftliches Handeln sei unmoralisch. </a:t>
            </a:r>
          </a:p>
          <a:p>
            <a:pPr marL="0" indent="0">
              <a:buNone/>
            </a:pPr>
            <a:r>
              <a:rPr lang="de-DE" dirty="0"/>
              <a:t>	D) Theorie sei gleich Praxis. </a:t>
            </a:r>
          </a:p>
          <a:p>
            <a:endParaRPr lang="de-DE" dirty="0"/>
          </a:p>
        </p:txBody>
      </p:sp>
    </p:spTree>
    <p:extLst>
      <p:ext uri="{BB962C8B-B14F-4D97-AF65-F5344CB8AC3E}">
        <p14:creationId xmlns:p14="http://schemas.microsoft.com/office/powerpoint/2010/main" val="2237521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b="1" dirty="0"/>
              <a:t>Quiz 3.1</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dirty="0">
                <a:solidFill>
                  <a:schemeClr val="bg2">
                    <a:lumMod val="75000"/>
                  </a:schemeClr>
                </a:solidFill>
              </a:rPr>
              <a:t>Parteidemokratie, sagt ein Schüler, hetze die Leute nur gegeneinander auf. Wichtig sei doch, dass alle einig würden, an einem Strang zögen und an einem gemeinsamen Ziel arbeiteten. </a:t>
            </a:r>
          </a:p>
          <a:p>
            <a:pPr marL="0" indent="0">
              <a:buNone/>
            </a:pPr>
            <a:endParaRPr lang="de-DE" dirty="0">
              <a:solidFill>
                <a:schemeClr val="bg2">
                  <a:lumMod val="75000"/>
                </a:schemeClr>
              </a:solidFill>
            </a:endParaRPr>
          </a:p>
          <a:p>
            <a:pPr marL="0" indent="0">
              <a:buNone/>
            </a:pPr>
            <a:r>
              <a:rPr lang="de-DE" b="1" dirty="0">
                <a:solidFill>
                  <a:schemeClr val="bg2">
                    <a:lumMod val="75000"/>
                  </a:schemeClr>
                </a:solidFill>
              </a:rPr>
              <a:t>Welche Vorstellung wird hier sichtbar?</a:t>
            </a:r>
          </a:p>
          <a:p>
            <a:pPr marL="0" indent="0">
              <a:buNone/>
            </a:pPr>
            <a:r>
              <a:rPr lang="de-DE" dirty="0">
                <a:solidFill>
                  <a:schemeClr val="accent6"/>
                </a:solidFill>
              </a:rPr>
              <a:t>	A) Alle Menschen seien gleich.</a:t>
            </a:r>
          </a:p>
          <a:p>
            <a:pPr marL="0" indent="0">
              <a:buNone/>
            </a:pPr>
            <a:r>
              <a:rPr lang="de-DE" dirty="0"/>
              <a:t>	</a:t>
            </a:r>
            <a:r>
              <a:rPr lang="de-DE" dirty="0">
                <a:solidFill>
                  <a:schemeClr val="bg1">
                    <a:lumMod val="75000"/>
                  </a:schemeClr>
                </a:solidFill>
              </a:rPr>
              <a:t>B) </a:t>
            </a:r>
            <a:r>
              <a:rPr lang="de-DE" dirty="0">
                <a:solidFill>
                  <a:schemeClr val="bg2">
                    <a:lumMod val="75000"/>
                  </a:schemeClr>
                </a:solidFill>
              </a:rPr>
              <a:t>Die Mehrheit habe immer Recht. </a:t>
            </a:r>
          </a:p>
          <a:p>
            <a:pPr marL="0" indent="0">
              <a:buNone/>
            </a:pPr>
            <a:r>
              <a:rPr lang="de-DE" dirty="0">
                <a:solidFill>
                  <a:schemeClr val="bg2">
                    <a:lumMod val="75000"/>
                  </a:schemeClr>
                </a:solidFill>
              </a:rPr>
              <a:t>	C) Wirtschaftliches Handeln sei unmoralisch. </a:t>
            </a:r>
          </a:p>
          <a:p>
            <a:pPr marL="0" indent="0">
              <a:buNone/>
            </a:pPr>
            <a:r>
              <a:rPr lang="de-DE" dirty="0">
                <a:solidFill>
                  <a:schemeClr val="bg2">
                    <a:lumMod val="75000"/>
                  </a:schemeClr>
                </a:solidFill>
              </a:rPr>
              <a:t>	D) Theorie sei gleich Praxis. </a:t>
            </a:r>
          </a:p>
          <a:p>
            <a:endParaRPr lang="de-DE" dirty="0"/>
          </a:p>
        </p:txBody>
      </p:sp>
    </p:spTree>
    <p:extLst>
      <p:ext uri="{BB962C8B-B14F-4D97-AF65-F5344CB8AC3E}">
        <p14:creationId xmlns:p14="http://schemas.microsoft.com/office/powerpoint/2010/main" val="3594470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lstStyle/>
          <a:p>
            <a:r>
              <a:rPr lang="de-DE" b="1" dirty="0"/>
              <a:t>Quiz 3.2 </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dirty="0"/>
              <a:t>„Warum sollen Städte nicht selbst entscheiden können, ob eine Moschee oder Kirche oder was auch immer gebaut wird? Die Bürger können doch einfach abstimmen und dann schaut man, wer sich durchsetzt. Alles andere ist doch total undemokratisch.“</a:t>
            </a:r>
          </a:p>
          <a:p>
            <a:pPr marL="0" indent="0">
              <a:buNone/>
            </a:pPr>
            <a:endParaRPr lang="de-DE" dirty="0"/>
          </a:p>
          <a:p>
            <a:pPr marL="0" indent="0">
              <a:buNone/>
            </a:pPr>
            <a:r>
              <a:rPr lang="de-DE" b="1" dirty="0"/>
              <a:t>Welche Vorstellung liegt hier vor?</a:t>
            </a:r>
          </a:p>
          <a:p>
            <a:pPr marL="0" indent="0">
              <a:buNone/>
            </a:pPr>
            <a:r>
              <a:rPr lang="de-DE" dirty="0"/>
              <a:t>	A) Theorie sei gleich Praxis.</a:t>
            </a:r>
          </a:p>
          <a:p>
            <a:pPr marL="0" indent="0">
              <a:buNone/>
            </a:pPr>
            <a:r>
              <a:rPr lang="de-DE" dirty="0"/>
              <a:t>	B) Gerechtigkeit sei Rechtssicherheit.</a:t>
            </a:r>
          </a:p>
          <a:p>
            <a:pPr marL="0" indent="0">
              <a:buNone/>
            </a:pPr>
            <a:r>
              <a:rPr lang="de-DE" dirty="0"/>
              <a:t>	C) Alle Menschen seien gleich. </a:t>
            </a:r>
          </a:p>
          <a:p>
            <a:pPr marL="0" indent="0">
              <a:buNone/>
            </a:pPr>
            <a:r>
              <a:rPr lang="de-DE" dirty="0">
                <a:solidFill>
                  <a:schemeClr val="accent6"/>
                </a:solidFill>
              </a:rPr>
              <a:t>	</a:t>
            </a:r>
            <a:r>
              <a:rPr lang="de-DE" dirty="0">
                <a:solidFill>
                  <a:schemeClr val="tx2"/>
                </a:solidFill>
              </a:rPr>
              <a:t>D) Die Mehrheit habe immer Recht. </a:t>
            </a:r>
          </a:p>
        </p:txBody>
      </p:sp>
    </p:spTree>
    <p:extLst>
      <p:ext uri="{BB962C8B-B14F-4D97-AF65-F5344CB8AC3E}">
        <p14:creationId xmlns:p14="http://schemas.microsoft.com/office/powerpoint/2010/main" val="1477795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lstStyle/>
          <a:p>
            <a:r>
              <a:rPr lang="de-DE" b="1" dirty="0"/>
              <a:t>Quiz 3.2 </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dirty="0">
                <a:solidFill>
                  <a:schemeClr val="bg2">
                    <a:lumMod val="75000"/>
                  </a:schemeClr>
                </a:solidFill>
              </a:rPr>
              <a:t>„Warum sollen Städte nicht selbst entscheiden können, ob eine Moschee oder Kirche oder was auch immer gebaut wird? Die Bürger können doch einfach abstimmen und dann schaut man, wer sich durchsetzt. Alles andere ist doch total undemokratisch.“</a:t>
            </a:r>
          </a:p>
          <a:p>
            <a:pPr marL="0" indent="0">
              <a:buNone/>
            </a:pPr>
            <a:endParaRPr lang="de-DE" dirty="0">
              <a:solidFill>
                <a:schemeClr val="bg2">
                  <a:lumMod val="75000"/>
                </a:schemeClr>
              </a:solidFill>
            </a:endParaRPr>
          </a:p>
          <a:p>
            <a:pPr marL="0" indent="0">
              <a:buNone/>
            </a:pPr>
            <a:r>
              <a:rPr lang="de-DE" b="1" dirty="0">
                <a:solidFill>
                  <a:schemeClr val="bg2">
                    <a:lumMod val="75000"/>
                  </a:schemeClr>
                </a:solidFill>
              </a:rPr>
              <a:t>Welche Vorstellung liegt hier vor?</a:t>
            </a:r>
          </a:p>
          <a:p>
            <a:pPr marL="0" indent="0">
              <a:buNone/>
            </a:pPr>
            <a:r>
              <a:rPr lang="de-DE" dirty="0">
                <a:solidFill>
                  <a:schemeClr val="bg2">
                    <a:lumMod val="75000"/>
                  </a:schemeClr>
                </a:solidFill>
              </a:rPr>
              <a:t>	A) Theorie sei gleich Praxis.</a:t>
            </a:r>
          </a:p>
          <a:p>
            <a:pPr marL="0" indent="0">
              <a:buNone/>
            </a:pPr>
            <a:r>
              <a:rPr lang="de-DE" dirty="0">
                <a:solidFill>
                  <a:schemeClr val="bg2">
                    <a:lumMod val="75000"/>
                  </a:schemeClr>
                </a:solidFill>
              </a:rPr>
              <a:t>	B) Gerechtigkeit sei Rechtssicherheit.</a:t>
            </a:r>
          </a:p>
          <a:p>
            <a:pPr marL="0" indent="0">
              <a:buNone/>
            </a:pPr>
            <a:r>
              <a:rPr lang="de-DE" dirty="0">
                <a:solidFill>
                  <a:schemeClr val="bg2">
                    <a:lumMod val="75000"/>
                  </a:schemeClr>
                </a:solidFill>
              </a:rPr>
              <a:t>	C) Alle Menschen seien gleich. </a:t>
            </a:r>
          </a:p>
          <a:p>
            <a:pPr marL="0" indent="0">
              <a:buNone/>
            </a:pPr>
            <a:r>
              <a:rPr lang="de-DE" dirty="0">
                <a:solidFill>
                  <a:schemeClr val="accent6"/>
                </a:solidFill>
              </a:rPr>
              <a:t>	D) Die Mehrheit habe immer Recht. </a:t>
            </a:r>
          </a:p>
        </p:txBody>
      </p:sp>
    </p:spTree>
    <p:extLst>
      <p:ext uri="{BB962C8B-B14F-4D97-AF65-F5344CB8AC3E}">
        <p14:creationId xmlns:p14="http://schemas.microsoft.com/office/powerpoint/2010/main" val="24737666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lstStyle/>
          <a:p>
            <a:r>
              <a:rPr lang="de-DE" b="1" dirty="0"/>
              <a:t>Quiz 3.3</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lnSpcReduction="10000"/>
          </a:bodyPr>
          <a:lstStyle/>
          <a:p>
            <a:pPr marL="0" indent="0">
              <a:buNone/>
            </a:pPr>
            <a:r>
              <a:rPr lang="de-DE" dirty="0"/>
              <a:t>Ein Schüler ist sich sicher: „Die Würde des Menschen ist unantastbar, was für ein Quatsch. Wer sowas behauptet, war noch nie in unserem Viertel!“ </a:t>
            </a:r>
          </a:p>
          <a:p>
            <a:pPr marL="0" indent="0">
              <a:buNone/>
            </a:pPr>
            <a:endParaRPr lang="de-DE" dirty="0"/>
          </a:p>
          <a:p>
            <a:pPr marL="0" indent="0">
              <a:buNone/>
            </a:pPr>
            <a:r>
              <a:rPr lang="de-DE" b="1" dirty="0"/>
              <a:t>Welche Vorstellung liegt dieser Aussage zugrunde?</a:t>
            </a:r>
          </a:p>
          <a:p>
            <a:pPr marL="0" indent="0">
              <a:buNone/>
            </a:pPr>
            <a:r>
              <a:rPr lang="de-DE" dirty="0"/>
              <a:t>	A) Theorie sei gleich Praxis.</a:t>
            </a:r>
          </a:p>
          <a:p>
            <a:pPr marL="0" indent="0">
              <a:buNone/>
            </a:pPr>
            <a:r>
              <a:rPr lang="de-DE" dirty="0">
                <a:solidFill>
                  <a:schemeClr val="accent6"/>
                </a:solidFill>
              </a:rPr>
              <a:t>	</a:t>
            </a:r>
            <a:r>
              <a:rPr lang="de-DE" dirty="0">
                <a:solidFill>
                  <a:schemeClr val="tx2"/>
                </a:solidFill>
              </a:rPr>
              <a:t>B) Privates und Politisches seien identisch. </a:t>
            </a:r>
          </a:p>
          <a:p>
            <a:pPr marL="0" indent="0">
              <a:buNone/>
            </a:pPr>
            <a:r>
              <a:rPr lang="de-DE" dirty="0">
                <a:solidFill>
                  <a:schemeClr val="tx2"/>
                </a:solidFill>
              </a:rPr>
              <a:t>	C) Alle Menschen seien gleich. </a:t>
            </a:r>
          </a:p>
          <a:p>
            <a:pPr marL="0" indent="0">
              <a:buNone/>
            </a:pPr>
            <a:r>
              <a:rPr lang="de-DE" dirty="0">
                <a:solidFill>
                  <a:schemeClr val="tx2"/>
                </a:solidFill>
              </a:rPr>
              <a:t>	D) Die Mehrheit habe immer Recht. </a:t>
            </a:r>
          </a:p>
        </p:txBody>
      </p:sp>
    </p:spTree>
    <p:extLst>
      <p:ext uri="{BB962C8B-B14F-4D97-AF65-F5344CB8AC3E}">
        <p14:creationId xmlns:p14="http://schemas.microsoft.com/office/powerpoint/2010/main" val="3722847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lstStyle/>
          <a:p>
            <a:r>
              <a:rPr lang="de-DE" b="1" dirty="0"/>
              <a:t>Quiz 3.3</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lnSpcReduction="10000"/>
          </a:bodyPr>
          <a:lstStyle/>
          <a:p>
            <a:pPr marL="0" indent="0">
              <a:buNone/>
            </a:pPr>
            <a:r>
              <a:rPr lang="de-DE" dirty="0">
                <a:solidFill>
                  <a:schemeClr val="bg2">
                    <a:lumMod val="75000"/>
                  </a:schemeClr>
                </a:solidFill>
              </a:rPr>
              <a:t>Ein Schüler ist sich sicher: „Die Würde des Menschen ist unantastbar, was für ein Quatsch. Wer sowas behauptet, war noch nie in unserem Viertel!“ </a:t>
            </a:r>
          </a:p>
          <a:p>
            <a:pPr marL="0" indent="0">
              <a:buNone/>
            </a:pPr>
            <a:endParaRPr lang="de-DE" dirty="0">
              <a:solidFill>
                <a:schemeClr val="bg2">
                  <a:lumMod val="75000"/>
                </a:schemeClr>
              </a:solidFill>
            </a:endParaRPr>
          </a:p>
          <a:p>
            <a:pPr marL="0" indent="0">
              <a:buNone/>
            </a:pPr>
            <a:r>
              <a:rPr lang="de-DE" b="1" dirty="0">
                <a:solidFill>
                  <a:schemeClr val="bg2">
                    <a:lumMod val="75000"/>
                  </a:schemeClr>
                </a:solidFill>
              </a:rPr>
              <a:t>Welche Vorstellung liegt dieser Aussage zugrunde?</a:t>
            </a:r>
          </a:p>
          <a:p>
            <a:pPr marL="0" indent="0">
              <a:buNone/>
            </a:pPr>
            <a:r>
              <a:rPr lang="de-DE" dirty="0">
                <a:solidFill>
                  <a:schemeClr val="bg2">
                    <a:lumMod val="75000"/>
                  </a:schemeClr>
                </a:solidFill>
              </a:rPr>
              <a:t>	A) Theorie sei gleich Praxis.</a:t>
            </a:r>
          </a:p>
          <a:p>
            <a:pPr marL="0" indent="0">
              <a:buNone/>
            </a:pPr>
            <a:r>
              <a:rPr lang="de-DE" dirty="0">
                <a:solidFill>
                  <a:schemeClr val="accent6"/>
                </a:solidFill>
              </a:rPr>
              <a:t>	B) Privates und Politisches seien identisch. </a:t>
            </a:r>
          </a:p>
          <a:p>
            <a:pPr marL="0" indent="0">
              <a:buNone/>
            </a:pPr>
            <a:r>
              <a:rPr lang="de-DE" dirty="0">
                <a:solidFill>
                  <a:schemeClr val="bg2">
                    <a:lumMod val="75000"/>
                  </a:schemeClr>
                </a:solidFill>
              </a:rPr>
              <a:t>	C) Alle Menschen seien gleich. </a:t>
            </a:r>
          </a:p>
          <a:p>
            <a:pPr marL="0" indent="0">
              <a:buNone/>
            </a:pPr>
            <a:r>
              <a:rPr lang="de-DE" dirty="0">
                <a:solidFill>
                  <a:schemeClr val="accent6"/>
                </a:solidFill>
              </a:rPr>
              <a:t>	D) Die Mehrheit habe immer Recht. </a:t>
            </a:r>
          </a:p>
        </p:txBody>
      </p:sp>
    </p:spTree>
    <p:extLst>
      <p:ext uri="{BB962C8B-B14F-4D97-AF65-F5344CB8AC3E}">
        <p14:creationId xmlns:p14="http://schemas.microsoft.com/office/powerpoint/2010/main" val="2675772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BDCEFE-9DE7-4234-928E-89D6657B08C3}"/>
              </a:ext>
            </a:extLst>
          </p:cNvPr>
          <p:cNvSpPr>
            <a:spLocks noGrp="1"/>
          </p:cNvSpPr>
          <p:nvPr>
            <p:ph type="ctrTitle"/>
          </p:nvPr>
        </p:nvSpPr>
        <p:spPr/>
        <p:txBody>
          <a:bodyPr>
            <a:normAutofit/>
          </a:bodyPr>
          <a:lstStyle/>
          <a:p>
            <a:pPr lvl="0"/>
            <a:r>
              <a:rPr lang="de-DE" sz="8800" dirty="0">
                <a:solidFill>
                  <a:srgbClr val="44546A">
                    <a:lumMod val="50000"/>
                  </a:srgbClr>
                </a:solidFill>
                <a:latin typeface="Arial" panose="020B0604020202020204" pitchFamily="34" charset="0"/>
              </a:rPr>
              <a:t/>
            </a:r>
            <a:br>
              <a:rPr lang="de-DE" sz="8800" dirty="0">
                <a:solidFill>
                  <a:srgbClr val="44546A">
                    <a:lumMod val="50000"/>
                  </a:srgbClr>
                </a:solidFill>
                <a:latin typeface="Arial" panose="020B0604020202020204" pitchFamily="34" charset="0"/>
              </a:rPr>
            </a:br>
            <a:r>
              <a:rPr lang="de-DE" dirty="0"/>
              <a:t>LArS</a:t>
            </a:r>
            <a:endParaRPr lang="de-DE" b="1" dirty="0"/>
          </a:p>
        </p:txBody>
      </p:sp>
      <p:sp>
        <p:nvSpPr>
          <p:cNvPr id="3" name="Untertitel 2">
            <a:extLst>
              <a:ext uri="{FF2B5EF4-FFF2-40B4-BE49-F238E27FC236}">
                <a16:creationId xmlns:a16="http://schemas.microsoft.com/office/drawing/2014/main" id="{3DE091A0-4285-42C0-9778-8710322FBB83}"/>
              </a:ext>
            </a:extLst>
          </p:cNvPr>
          <p:cNvSpPr>
            <a:spLocks noGrp="1"/>
          </p:cNvSpPr>
          <p:nvPr>
            <p:ph type="subTitle" idx="1"/>
          </p:nvPr>
        </p:nvSpPr>
        <p:spPr/>
        <p:txBody>
          <a:bodyPr/>
          <a:lstStyle/>
          <a:p>
            <a:r>
              <a:rPr lang="de-DE" dirty="0"/>
              <a:t>Modul C – Critical </a:t>
            </a:r>
            <a:r>
              <a:rPr lang="de-DE" dirty="0" err="1"/>
              <a:t>Incidents</a:t>
            </a:r>
            <a:endParaRPr lang="de-DE" dirty="0"/>
          </a:p>
          <a:p>
            <a:r>
              <a:rPr lang="de-DE" dirty="0"/>
              <a:t>Modulteil C1: „Problematische Präkonzepte“</a:t>
            </a:r>
          </a:p>
        </p:txBody>
      </p:sp>
    </p:spTree>
    <p:extLst>
      <p:ext uri="{BB962C8B-B14F-4D97-AF65-F5344CB8AC3E}">
        <p14:creationId xmlns:p14="http://schemas.microsoft.com/office/powerpoint/2010/main" val="3177759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lstStyle/>
          <a:p>
            <a:r>
              <a:rPr lang="de-DE" b="1" dirty="0"/>
              <a:t>Quiz 3.4</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dirty="0"/>
              <a:t>„Wir machen Demokratie total falsch! Das funktioniert alles nicht so, wie es sollte!“, empört sich eine Schülerin, nachdem sie in ihrer Familie erfahren hat, nach welchen Gründen die Listenplätze in einer örtlichen Partei vergeben wurden.</a:t>
            </a:r>
          </a:p>
          <a:p>
            <a:pPr marL="0" indent="0">
              <a:buNone/>
            </a:pPr>
            <a:endParaRPr lang="de-DE" dirty="0"/>
          </a:p>
          <a:p>
            <a:pPr marL="0" indent="0">
              <a:buNone/>
            </a:pPr>
            <a:r>
              <a:rPr lang="de-DE" b="1" dirty="0"/>
              <a:t>Welche Vorstellung wurde hier vermutlich enttäuscht?</a:t>
            </a:r>
          </a:p>
          <a:p>
            <a:pPr marL="0" indent="0">
              <a:buNone/>
            </a:pPr>
            <a:r>
              <a:rPr lang="de-DE" dirty="0">
                <a:solidFill>
                  <a:schemeClr val="accent6"/>
                </a:solidFill>
              </a:rPr>
              <a:t>	</a:t>
            </a:r>
            <a:r>
              <a:rPr lang="de-DE" dirty="0">
                <a:solidFill>
                  <a:schemeClr val="tx2"/>
                </a:solidFill>
              </a:rPr>
              <a:t>A) Theorie sei gleich Praxis. </a:t>
            </a:r>
          </a:p>
          <a:p>
            <a:pPr marL="0" indent="0">
              <a:buNone/>
            </a:pPr>
            <a:r>
              <a:rPr lang="de-DE" dirty="0"/>
              <a:t>	B) Gerechtigkeit sei Rechtssicherheit.</a:t>
            </a:r>
          </a:p>
          <a:p>
            <a:pPr marL="0" indent="0">
              <a:buNone/>
            </a:pPr>
            <a:r>
              <a:rPr lang="de-DE" dirty="0"/>
              <a:t>	C) Alle Menschen seien gleich. </a:t>
            </a:r>
          </a:p>
          <a:p>
            <a:pPr marL="0" indent="0">
              <a:buNone/>
            </a:pPr>
            <a:r>
              <a:rPr lang="de-DE" dirty="0"/>
              <a:t>	D) Die Mehrheit habe immer Recht. </a:t>
            </a:r>
          </a:p>
        </p:txBody>
      </p:sp>
    </p:spTree>
    <p:extLst>
      <p:ext uri="{BB962C8B-B14F-4D97-AF65-F5344CB8AC3E}">
        <p14:creationId xmlns:p14="http://schemas.microsoft.com/office/powerpoint/2010/main" val="33132019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lstStyle/>
          <a:p>
            <a:r>
              <a:rPr lang="de-DE" b="1" dirty="0"/>
              <a:t>Quiz 3.4</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dirty="0">
                <a:solidFill>
                  <a:schemeClr val="bg2">
                    <a:lumMod val="75000"/>
                  </a:schemeClr>
                </a:solidFill>
              </a:rPr>
              <a:t>„Wir machen Demokratie total falsch! Das funktioniert alles nicht so, wie es sollte!“, empört sich eine Schülerin, nachdem sie in ihrer Familie erfahren hat, nach welchen Gründen die Listenplätze in einer örtlichen Partei vergeben wurden.</a:t>
            </a:r>
          </a:p>
          <a:p>
            <a:pPr marL="0" indent="0">
              <a:buNone/>
            </a:pPr>
            <a:endParaRPr lang="de-DE" dirty="0">
              <a:solidFill>
                <a:schemeClr val="bg2">
                  <a:lumMod val="75000"/>
                </a:schemeClr>
              </a:solidFill>
            </a:endParaRPr>
          </a:p>
          <a:p>
            <a:pPr marL="0" indent="0">
              <a:buNone/>
            </a:pPr>
            <a:r>
              <a:rPr lang="de-DE" b="1" dirty="0">
                <a:solidFill>
                  <a:schemeClr val="bg2">
                    <a:lumMod val="75000"/>
                  </a:schemeClr>
                </a:solidFill>
              </a:rPr>
              <a:t>Welche Vorstellung wurde hier vermutlich enttäuscht?</a:t>
            </a:r>
          </a:p>
          <a:p>
            <a:pPr marL="0" indent="0">
              <a:buNone/>
            </a:pPr>
            <a:r>
              <a:rPr lang="de-DE" dirty="0">
                <a:solidFill>
                  <a:schemeClr val="accent6"/>
                </a:solidFill>
              </a:rPr>
              <a:t>	A) Theorie sei gleich Praxis. </a:t>
            </a:r>
          </a:p>
          <a:p>
            <a:pPr marL="0" indent="0">
              <a:buNone/>
            </a:pPr>
            <a:r>
              <a:rPr lang="de-DE" dirty="0"/>
              <a:t>	</a:t>
            </a:r>
            <a:r>
              <a:rPr lang="de-DE" dirty="0">
                <a:solidFill>
                  <a:schemeClr val="bg1">
                    <a:lumMod val="75000"/>
                  </a:schemeClr>
                </a:solidFill>
              </a:rPr>
              <a:t>B) </a:t>
            </a:r>
            <a:r>
              <a:rPr lang="de-DE" dirty="0">
                <a:solidFill>
                  <a:schemeClr val="bg2">
                    <a:lumMod val="75000"/>
                  </a:schemeClr>
                </a:solidFill>
              </a:rPr>
              <a:t>Gerechtigkeit sei Rechtssicherheit.</a:t>
            </a:r>
          </a:p>
          <a:p>
            <a:pPr marL="0" indent="0">
              <a:buNone/>
            </a:pPr>
            <a:r>
              <a:rPr lang="de-DE" dirty="0">
                <a:solidFill>
                  <a:schemeClr val="bg2">
                    <a:lumMod val="75000"/>
                  </a:schemeClr>
                </a:solidFill>
              </a:rPr>
              <a:t>	C) Alle Menschen seien gleich. </a:t>
            </a:r>
          </a:p>
          <a:p>
            <a:pPr marL="0" indent="0">
              <a:buNone/>
            </a:pPr>
            <a:r>
              <a:rPr lang="de-DE" dirty="0">
                <a:solidFill>
                  <a:schemeClr val="bg2">
                    <a:lumMod val="75000"/>
                  </a:schemeClr>
                </a:solidFill>
              </a:rPr>
              <a:t>	D) Die Mehrheit habe immer Recht. </a:t>
            </a:r>
          </a:p>
        </p:txBody>
      </p:sp>
    </p:spTree>
    <p:extLst>
      <p:ext uri="{BB962C8B-B14F-4D97-AF65-F5344CB8AC3E}">
        <p14:creationId xmlns:p14="http://schemas.microsoft.com/office/powerpoint/2010/main" val="26594344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757612"/>
            <a:ext cx="10515600" cy="5947988"/>
          </a:xfrm>
        </p:spPr>
        <p:txBody>
          <a:bodyPr>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b="1" i="0" u="none" strike="noStrike" kern="1200" cap="none" spc="0" normalizeH="0" baseline="0" noProof="0" dirty="0">
                <a:ln>
                  <a:noFill/>
                </a:ln>
                <a:solidFill>
                  <a:srgbClr val="002B44"/>
                </a:solidFill>
                <a:effectLst/>
                <a:uLnTx/>
                <a:uFillTx/>
                <a:latin typeface="+mj-lt"/>
                <a:ea typeface="+mn-ea"/>
                <a:cs typeface="+mn-cs"/>
              </a:rPr>
              <a:t>Aufgabe 1 (Vorbereitungsaufgabe)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000" b="0" i="0" u="none" strike="noStrike" kern="1200" cap="none" spc="0" normalizeH="0" baseline="0" noProof="0" dirty="0">
                <a:ln>
                  <a:noFill/>
                </a:ln>
                <a:solidFill>
                  <a:srgbClr val="002B44"/>
                </a:solidFill>
                <a:effectLst/>
                <a:uLnTx/>
                <a:uFillTx/>
                <a:latin typeface="Mont"/>
                <a:ea typeface="+mn-ea"/>
                <a:cs typeface="+mn-cs"/>
              </a:rPr>
              <a:t>In einer elften Klasse einer Gesamtschule wird in einer Kurzreihe das Thema „Parteien“ behandelt. Nachdem zum Ende der vorherigen Reihe bereits kurz in die Thematik eingeführt wurde, findet nun eine Einführungsdoppelstunde statt. Die Schüler*innen erarbeiten in Gruppen verschiedene Aspekte zum Thema: Definition, rechtliche Rahmenbedingungen bei der Gründung und beim Verbot, Voraussetzungen zur Teilnahme </a:t>
            </a:r>
            <a:r>
              <a:rPr kumimoji="0" lang="de-DE" sz="2000" b="0" i="0" u="none" strike="noStrike" kern="1200" cap="none" spc="0" normalizeH="0" baseline="0" noProof="0" dirty="0">
                <a:ln>
                  <a:noFill/>
                </a:ln>
                <a:solidFill>
                  <a:srgbClr val="002B44"/>
                </a:solidFill>
                <a:effectLst/>
                <a:uLnTx/>
                <a:uFillTx/>
                <a:ea typeface="+mn-ea"/>
                <a:cs typeface="+mn-cs"/>
              </a:rPr>
              <a:t>an</a:t>
            </a:r>
            <a:r>
              <a:rPr kumimoji="0" lang="de-DE" sz="2000" b="0" i="0" u="none" strike="noStrike" kern="1200" cap="none" spc="0" normalizeH="0" baseline="0" noProof="0" dirty="0">
                <a:ln>
                  <a:noFill/>
                </a:ln>
                <a:solidFill>
                  <a:srgbClr val="002B44"/>
                </a:solidFill>
                <a:effectLst/>
                <a:uLnTx/>
                <a:uFillTx/>
                <a:latin typeface="Mont"/>
                <a:ea typeface="+mn-ea"/>
                <a:cs typeface="+mn-cs"/>
              </a:rPr>
              <a:t> Wahlen. Die Ergebnisse zu den jeweiligen Schwerpunkten der Gruppen werden anschließend im Plenum präsentiert. Anschließend wird offen im Plenum diskutiert, wozu Parteien überhaupt gebraucht werden (Den genauen Stundenablauf finden Sie in den beiliegenden Kontextinformationen).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000" b="0" i="0" u="none" strike="noStrike" kern="1200" cap="none" spc="0" normalizeH="0" baseline="0" noProof="0" dirty="0">
                <a:ln>
                  <a:noFill/>
                </a:ln>
                <a:solidFill>
                  <a:srgbClr val="002B44"/>
                </a:solidFill>
                <a:effectLst/>
                <a:uLnTx/>
                <a:uFillTx/>
                <a:latin typeface="Mont"/>
                <a:ea typeface="+mn-ea"/>
                <a:cs typeface="+mn-cs"/>
              </a:rPr>
              <a:t>In der Seminarsitzung werden Sie die abschließende Diskussionsphase sehen.</a:t>
            </a:r>
          </a:p>
          <a:p>
            <a:pPr marL="457200" marR="0" lvl="0" indent="-457200" algn="l" defTabSz="914400" rtl="0" eaLnBrk="1" fontAlgn="auto" latinLnBrk="0" hangingPunct="1">
              <a:lnSpc>
                <a:spcPct val="90000"/>
              </a:lnSpc>
              <a:spcBef>
                <a:spcPts val="1000"/>
              </a:spcBef>
              <a:spcAft>
                <a:spcPts val="0"/>
              </a:spcAft>
              <a:buClrTx/>
              <a:buSzTx/>
              <a:buFont typeface="+mj-lt"/>
              <a:buAutoNum type="alphaLcParenR"/>
              <a:tabLst/>
              <a:defRPr/>
            </a:pPr>
            <a:r>
              <a:rPr kumimoji="0" lang="de-DE" sz="2000" b="0" i="0" u="none" strike="noStrike" kern="1200" cap="none" spc="0" normalizeH="0" baseline="0" noProof="0" dirty="0">
                <a:ln>
                  <a:noFill/>
                </a:ln>
                <a:solidFill>
                  <a:srgbClr val="002B44"/>
                </a:solidFill>
                <a:effectLst/>
                <a:uLnTx/>
                <a:uFillTx/>
                <a:latin typeface="Mont"/>
                <a:ea typeface="+mn-ea"/>
                <a:cs typeface="+mn-cs"/>
              </a:rPr>
              <a:t>Beurteilen Sie auf Grundlage von </a:t>
            </a:r>
            <a:r>
              <a:rPr kumimoji="0" lang="de-DE" sz="2000" b="0" i="0" u="sng" strike="noStrike" kern="1200" cap="none" spc="0" normalizeH="0" baseline="0" noProof="0" dirty="0">
                <a:ln>
                  <a:noFill/>
                </a:ln>
                <a:solidFill>
                  <a:srgbClr val="002B44"/>
                </a:solidFill>
                <a:effectLst/>
                <a:uLnTx/>
                <a:uFillTx/>
                <a:latin typeface="Mont"/>
                <a:ea typeface="+mn-ea"/>
                <a:cs typeface="+mn-cs"/>
                <a:hlinkClick r:id="rId2"/>
              </a:rPr>
              <a:t>Weißeno et al. (2010): Konzepte der Politik </a:t>
            </a:r>
            <a:r>
              <a:rPr kumimoji="0" lang="de-DE" sz="2000" b="0" i="0" u="none" strike="noStrike" kern="1200" cap="none" spc="0" normalizeH="0" baseline="0" noProof="0" dirty="0">
                <a:ln>
                  <a:noFill/>
                </a:ln>
                <a:solidFill>
                  <a:srgbClr val="002B44"/>
                </a:solidFill>
                <a:effectLst/>
                <a:uLnTx/>
                <a:uFillTx/>
                <a:latin typeface="Mont"/>
                <a:ea typeface="+mn-ea"/>
                <a:cs typeface="+mn-cs"/>
              </a:rPr>
              <a:t>(S. 140-143), welches konzeptuelle Wissen für die Durchführung der oben skizzierten Stunde relevant ist. </a:t>
            </a:r>
            <a:r>
              <a:rPr kumimoji="0" lang="de-DE" sz="2000" b="1" i="0" u="none" strike="noStrike" kern="1200" cap="none" spc="0" normalizeH="0" baseline="0" noProof="0" dirty="0">
                <a:ln>
                  <a:noFill/>
                </a:ln>
                <a:solidFill>
                  <a:srgbClr val="002B44"/>
                </a:solidFill>
                <a:effectLst/>
                <a:uLnTx/>
                <a:uFillTx/>
                <a:latin typeface="Mont"/>
                <a:ea typeface="+mn-ea"/>
                <a:cs typeface="+mn-cs"/>
              </a:rPr>
              <a:t>Nutzen Sie dafür die zur Verfügung gestellten Kontextinformationen zu Vignette </a:t>
            </a:r>
            <a:r>
              <a:rPr kumimoji="0" lang="de-DE" sz="2000" b="1" i="0" u="none" strike="noStrike" kern="1200" cap="none" spc="0" normalizeH="0" baseline="0" noProof="0" dirty="0" err="1">
                <a:ln>
                  <a:noFill/>
                </a:ln>
                <a:solidFill>
                  <a:srgbClr val="002B44"/>
                </a:solidFill>
                <a:effectLst/>
                <a:uLnTx/>
                <a:uFillTx/>
                <a:latin typeface="Mont"/>
                <a:ea typeface="+mn-ea"/>
                <a:cs typeface="+mn-cs"/>
              </a:rPr>
              <a:t>No</a:t>
            </a:r>
            <a:r>
              <a:rPr kumimoji="0" lang="de-DE" sz="2000" b="1" i="0" u="none" strike="noStrike" kern="1200" cap="none" spc="0" normalizeH="0" baseline="0" noProof="0" dirty="0">
                <a:ln>
                  <a:noFill/>
                </a:ln>
                <a:solidFill>
                  <a:srgbClr val="002B44"/>
                </a:solidFill>
                <a:effectLst/>
                <a:uLnTx/>
                <a:uFillTx/>
                <a:latin typeface="Mont"/>
                <a:ea typeface="+mn-ea"/>
                <a:cs typeface="+mn-cs"/>
              </a:rPr>
              <a:t>. 18.</a:t>
            </a:r>
          </a:p>
          <a:p>
            <a:pPr marL="457200" marR="0" lvl="0" indent="-457200" algn="l" defTabSz="914400" rtl="0" eaLnBrk="1" fontAlgn="auto" latinLnBrk="0" hangingPunct="1">
              <a:lnSpc>
                <a:spcPct val="90000"/>
              </a:lnSpc>
              <a:spcBef>
                <a:spcPts val="1000"/>
              </a:spcBef>
              <a:spcAft>
                <a:spcPts val="0"/>
              </a:spcAft>
              <a:buClrTx/>
              <a:buSzTx/>
              <a:buFont typeface="+mj-lt"/>
              <a:buAutoNum type="alphaLcParenR"/>
              <a:tabLst/>
              <a:defRPr/>
            </a:pPr>
            <a:r>
              <a:rPr kumimoji="0" lang="de-DE" sz="2000" b="0" i="0" u="none" strike="noStrike" kern="1200" cap="none" spc="0" normalizeH="0" baseline="0" noProof="0" dirty="0">
                <a:ln>
                  <a:noFill/>
                </a:ln>
                <a:solidFill>
                  <a:srgbClr val="002B44"/>
                </a:solidFill>
                <a:effectLst/>
                <a:uLnTx/>
                <a:uFillTx/>
                <a:latin typeface="Mont"/>
                <a:ea typeface="+mn-ea"/>
                <a:cs typeface="+mn-cs"/>
              </a:rPr>
              <a:t>Schätzen Sie ein, welche problematischen Präkonzepte (auch hinsichtlich der von </a:t>
            </a:r>
            <a:r>
              <a:rPr kumimoji="0" lang="de-DE" sz="2000" b="0" i="0" u="sng" strike="noStrike" kern="1200" cap="none" spc="0" normalizeH="0" baseline="0" noProof="0" dirty="0">
                <a:ln>
                  <a:noFill/>
                </a:ln>
                <a:solidFill>
                  <a:srgbClr val="002B44"/>
                </a:solidFill>
                <a:effectLst/>
                <a:uLnTx/>
                <a:uFillTx/>
                <a:latin typeface="Mont"/>
                <a:ea typeface="+mn-ea"/>
                <a:cs typeface="+mn-cs"/>
              </a:rPr>
              <a:t>Reinhardt</a:t>
            </a:r>
            <a:r>
              <a:rPr kumimoji="0" lang="de-DE" sz="2000" b="0" i="0" u="none" strike="noStrike" kern="1200" cap="none" spc="0" normalizeH="0" baseline="0" noProof="0" dirty="0">
                <a:ln>
                  <a:noFill/>
                </a:ln>
                <a:solidFill>
                  <a:srgbClr val="002B44"/>
                </a:solidFill>
                <a:effectLst/>
                <a:uLnTx/>
                <a:uFillTx/>
                <a:latin typeface="Mont"/>
                <a:ea typeface="+mn-ea"/>
                <a:cs typeface="+mn-cs"/>
              </a:rPr>
              <a:t> formulierten Vorstellungen) sich im Laufe der Stunde zeigen könnten. </a:t>
            </a:r>
          </a:p>
          <a:p>
            <a:pPr marL="0" indent="0">
              <a:buNone/>
            </a:pPr>
            <a:endParaRPr lang="de-DE" sz="2400" dirty="0"/>
          </a:p>
        </p:txBody>
      </p:sp>
    </p:spTree>
    <p:extLst>
      <p:ext uri="{BB962C8B-B14F-4D97-AF65-F5344CB8AC3E}">
        <p14:creationId xmlns:p14="http://schemas.microsoft.com/office/powerpoint/2010/main" val="40811473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A927A6-9FEC-4937-A628-4D2B47BCBE17}"/>
              </a:ext>
            </a:extLst>
          </p:cNvPr>
          <p:cNvSpPr>
            <a:spLocks noGrp="1"/>
          </p:cNvSpPr>
          <p:nvPr>
            <p:ph type="title"/>
          </p:nvPr>
        </p:nvSpPr>
        <p:spPr/>
        <p:txBody>
          <a:bodyPr/>
          <a:lstStyle/>
          <a:p>
            <a:r>
              <a:rPr lang="de-DE" dirty="0"/>
              <a:t>Kernaufgaben</a:t>
            </a:r>
          </a:p>
        </p:txBody>
      </p:sp>
      <p:sp>
        <p:nvSpPr>
          <p:cNvPr id="3" name="Textplatzhalter 2">
            <a:extLst>
              <a:ext uri="{FF2B5EF4-FFF2-40B4-BE49-F238E27FC236}">
                <a16:creationId xmlns:a16="http://schemas.microsoft.com/office/drawing/2014/main" id="{913CACD9-935E-4B47-9F41-7C78F7A68994}"/>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14543277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696326"/>
            <a:ext cx="10515600" cy="5993232"/>
          </a:xfrm>
        </p:spPr>
        <p:txBody>
          <a:bodyPr>
            <a:noAutofit/>
          </a:bodyPr>
          <a:lstStyle/>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de-DE" b="1" i="0" u="none" strike="noStrike" kern="1200" cap="none" spc="0" normalizeH="0" baseline="0" noProof="0" dirty="0">
                <a:ln>
                  <a:noFill/>
                </a:ln>
                <a:solidFill>
                  <a:srgbClr val="002B44"/>
                </a:solidFill>
                <a:effectLst/>
                <a:uLnTx/>
                <a:uFillTx/>
                <a:latin typeface="+mj-lt"/>
                <a:ea typeface="+mn-ea"/>
                <a:cs typeface="+mn-cs"/>
              </a:rPr>
              <a:t>Aufgabe 2</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002B44"/>
                </a:solidFill>
                <a:effectLst/>
                <a:uLnTx/>
                <a:uFillTx/>
                <a:latin typeface="Mont"/>
                <a:ea typeface="+mn-ea"/>
                <a:cs typeface="+mn-cs"/>
              </a:rPr>
              <a:t>Identifizieren Sie, welche Vorstellungen zu Parteien und dem Parteiensystem Sie bei den verschiedenen Schüler*innen in der Animationsvignette </a:t>
            </a:r>
            <a:r>
              <a:rPr kumimoji="0" lang="de-DE" sz="2000" b="1" i="0" u="none" strike="noStrike" kern="1200" cap="none" spc="0" normalizeH="0" baseline="0" noProof="0" dirty="0" err="1">
                <a:ln>
                  <a:noFill/>
                </a:ln>
                <a:solidFill>
                  <a:srgbClr val="002B44"/>
                </a:solidFill>
                <a:effectLst/>
                <a:uLnTx/>
                <a:uFillTx/>
                <a:latin typeface="Mont"/>
                <a:ea typeface="+mn-ea"/>
                <a:cs typeface="+mn-cs"/>
              </a:rPr>
              <a:t>No</a:t>
            </a:r>
            <a:r>
              <a:rPr kumimoji="0" lang="de-DE" sz="2000" b="1" i="0" u="none" strike="noStrike" kern="1200" cap="none" spc="0" normalizeH="0" baseline="0" noProof="0" dirty="0">
                <a:ln>
                  <a:noFill/>
                </a:ln>
                <a:solidFill>
                  <a:srgbClr val="002B44"/>
                </a:solidFill>
                <a:effectLst/>
                <a:uLnTx/>
                <a:uFillTx/>
                <a:latin typeface="Mont"/>
                <a:ea typeface="+mn-ea"/>
                <a:cs typeface="+mn-cs"/>
              </a:rPr>
              <a:t>. 18 beobachten können.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000" b="0" i="0" u="none" strike="noStrike" kern="1200" cap="none" spc="0" normalizeH="0" baseline="0" noProof="0" dirty="0">
                <a:ln>
                  <a:noFill/>
                </a:ln>
                <a:solidFill>
                  <a:srgbClr val="002B44"/>
                </a:solidFill>
                <a:effectLst/>
                <a:uLnTx/>
                <a:uFillTx/>
                <a:latin typeface="Mont"/>
                <a:ea typeface="+mn-ea"/>
                <a:cs typeface="+mn-cs"/>
              </a:rPr>
              <a:t>Bewerten Sie dabei </a:t>
            </a:r>
            <a:r>
              <a:rPr kumimoji="0" lang="de-DE" sz="2000" b="1" i="0" u="none" strike="noStrike" kern="1200" cap="none" spc="0" normalizeH="0" baseline="0" noProof="0" dirty="0">
                <a:ln>
                  <a:noFill/>
                </a:ln>
                <a:solidFill>
                  <a:srgbClr val="002B44"/>
                </a:solidFill>
                <a:effectLst/>
                <a:uLnTx/>
                <a:uFillTx/>
                <a:latin typeface="Mont"/>
                <a:ea typeface="+mn-ea"/>
                <a:cs typeface="+mn-cs"/>
              </a:rPr>
              <a:t>nicht</a:t>
            </a:r>
            <a:r>
              <a:rPr kumimoji="0" lang="de-DE" sz="2000" b="0" i="0" u="none" strike="noStrike" kern="1200" cap="none" spc="0" normalizeH="0" baseline="0" noProof="0" dirty="0">
                <a:ln>
                  <a:noFill/>
                </a:ln>
                <a:solidFill>
                  <a:srgbClr val="002B44"/>
                </a:solidFill>
                <a:effectLst/>
                <a:uLnTx/>
                <a:uFillTx/>
                <a:latin typeface="Mont"/>
                <a:ea typeface="+mn-ea"/>
                <a:cs typeface="+mn-cs"/>
              </a:rPr>
              <a:t>, ob diese Vorstellungen fachlich angemessen sind! Notieren Sie Ihre Ergebnisse in Stichpunkten.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1400" b="0" i="0" u="none" strike="noStrike" kern="1200" cap="none" spc="0" normalizeH="0" baseline="0" noProof="0" dirty="0">
              <a:ln>
                <a:noFill/>
              </a:ln>
              <a:solidFill>
                <a:srgbClr val="002B44"/>
              </a:solidFill>
              <a:effectLst/>
              <a:uLnTx/>
              <a:uFillTx/>
              <a:latin typeface="Mont"/>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b="1" i="0" u="none" strike="noStrike" kern="1200" cap="none" spc="0" normalizeH="0" baseline="0" noProof="0" dirty="0">
                <a:ln>
                  <a:noFill/>
                </a:ln>
                <a:solidFill>
                  <a:srgbClr val="002B44"/>
                </a:solidFill>
                <a:effectLst/>
                <a:uLnTx/>
                <a:uFillTx/>
                <a:latin typeface="+mj-lt"/>
                <a:ea typeface="+mn-ea"/>
                <a:cs typeface="+mn-cs"/>
              </a:rPr>
              <a:t>Aufgabe 3</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srgbClr val="002B44"/>
                </a:solidFill>
                <a:effectLst/>
                <a:uLnTx/>
                <a:uFillTx/>
                <a:latin typeface="Mont"/>
                <a:ea typeface="+mn-ea"/>
                <a:cs typeface="+mn-cs"/>
              </a:rPr>
              <a:t>Schätzen Sie ein, welche der in Aufgabe 2 genannten Vorstellungen mit Blick auf das Verständnis von Parteien und ihren Funktionen in repräsentativen Demokratien problematisch sein könnten.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de-DE" sz="2000" b="0" i="0" u="none" strike="noStrike" kern="1200" cap="none" spc="0" normalizeH="0" baseline="0" noProof="0" dirty="0">
                <a:ln>
                  <a:noFill/>
                </a:ln>
                <a:solidFill>
                  <a:srgbClr val="002B44"/>
                </a:solidFill>
                <a:effectLst/>
                <a:uLnTx/>
                <a:uFillTx/>
                <a:latin typeface="Mont"/>
                <a:ea typeface="+mn-ea"/>
                <a:cs typeface="+mn-cs"/>
              </a:rPr>
              <a:t>Beziehen Sie sich dabei auf Konzepte zu Parteien von </a:t>
            </a:r>
            <a:r>
              <a:rPr kumimoji="0" lang="de-DE" sz="2000" b="0" i="0" u="sng" strike="noStrike" kern="1200" cap="none" spc="0" normalizeH="0" baseline="0" noProof="0" dirty="0">
                <a:ln>
                  <a:noFill/>
                </a:ln>
                <a:solidFill>
                  <a:srgbClr val="002B44"/>
                </a:solidFill>
                <a:effectLst/>
                <a:uLnTx/>
                <a:uFillTx/>
                <a:latin typeface="Mont"/>
                <a:ea typeface="+mn-ea"/>
                <a:cs typeface="+mn-cs"/>
              </a:rPr>
              <a:t>Weißeno et al. (2010)</a:t>
            </a:r>
            <a:r>
              <a:rPr kumimoji="0" lang="de-DE" sz="2000" b="0" i="0" strike="noStrike" kern="1200" cap="none" spc="0" normalizeH="0" baseline="0" noProof="0" dirty="0">
                <a:ln>
                  <a:noFill/>
                </a:ln>
                <a:solidFill>
                  <a:srgbClr val="002B44"/>
                </a:solidFill>
                <a:effectLst/>
                <a:uLnTx/>
                <a:uFillTx/>
                <a:latin typeface="Mont"/>
                <a:ea typeface="+mn-ea"/>
                <a:cs typeface="+mn-cs"/>
              </a:rPr>
              <a:t> </a:t>
            </a:r>
            <a:r>
              <a:rPr kumimoji="0" lang="de-DE" sz="2000" b="0" i="0" u="none" strike="noStrike" kern="1200" cap="none" spc="0" normalizeH="0" baseline="0" noProof="0" dirty="0">
                <a:ln>
                  <a:noFill/>
                </a:ln>
                <a:solidFill>
                  <a:srgbClr val="002B44"/>
                </a:solidFill>
                <a:effectLst/>
                <a:uLnTx/>
                <a:uFillTx/>
                <a:latin typeface="Mont"/>
                <a:ea typeface="+mn-ea"/>
                <a:cs typeface="+mn-cs"/>
              </a:rPr>
              <a:t>und </a:t>
            </a:r>
            <a:r>
              <a:rPr kumimoji="0" lang="de-DE" sz="2000" b="0" i="0" u="sng" strike="noStrike" kern="1200" cap="none" spc="0" normalizeH="0" baseline="0" noProof="0" dirty="0">
                <a:ln>
                  <a:noFill/>
                </a:ln>
                <a:solidFill>
                  <a:srgbClr val="002B44"/>
                </a:solidFill>
                <a:effectLst/>
                <a:uLnTx/>
                <a:uFillTx/>
                <a:latin typeface="Mont"/>
                <a:ea typeface="+mn-ea"/>
                <a:cs typeface="+mn-cs"/>
              </a:rPr>
              <a:t>Reinhardt (2020)</a:t>
            </a:r>
            <a:r>
              <a:rPr kumimoji="0" lang="de-DE" sz="2000" b="0" i="0" u="none" strike="noStrike" kern="1200" cap="none" spc="0" normalizeH="0" baseline="0" noProof="0" dirty="0">
                <a:ln>
                  <a:noFill/>
                </a:ln>
                <a:solidFill>
                  <a:srgbClr val="002B44"/>
                </a:solidFill>
                <a:effectLst/>
                <a:uLnTx/>
                <a:uFillTx/>
                <a:latin typeface="Mont"/>
                <a:ea typeface="+mn-ea"/>
                <a:cs typeface="+mn-cs"/>
              </a:rPr>
              <a:t>, die Sie zur Vorbereitung lesen sollten.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de-DE" sz="2000" b="0" i="0" u="none" strike="noStrike" kern="1200" cap="none" spc="0" normalizeH="0" baseline="0" noProof="0" dirty="0">
                <a:ln>
                  <a:noFill/>
                </a:ln>
                <a:solidFill>
                  <a:srgbClr val="002B44"/>
                </a:solidFill>
                <a:effectLst/>
                <a:uLnTx/>
                <a:uFillTx/>
                <a:latin typeface="Mont"/>
                <a:ea typeface="+mn-ea"/>
                <a:cs typeface="+mn-cs"/>
              </a:rPr>
              <a:t>Überlegen Sie sich, welche Vorstellungen tatsächlich in einem Widerspruch zu relevanten Fachkonzepten stehen und welche Vorstellungen lediglich unterkomplex, aber ausbaufähig sind.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de-DE" sz="2000" b="0" i="0" u="none" strike="noStrike" kern="1200" cap="none" spc="0" normalizeH="0" baseline="0" noProof="0" dirty="0">
                <a:ln>
                  <a:noFill/>
                </a:ln>
                <a:solidFill>
                  <a:srgbClr val="002B44"/>
                </a:solidFill>
                <a:effectLst/>
                <a:uLnTx/>
                <a:uFillTx/>
                <a:latin typeface="Mont"/>
                <a:ea typeface="+mn-ea"/>
                <a:cs typeface="+mn-cs"/>
              </a:rPr>
              <a:t>Notieren Sie ihre Ergebnisse in Stichworten. </a:t>
            </a:r>
          </a:p>
          <a:p>
            <a:pPr marL="0" indent="0">
              <a:buNone/>
            </a:pPr>
            <a:endParaRPr lang="de-DE" sz="2000" dirty="0"/>
          </a:p>
        </p:txBody>
      </p:sp>
    </p:spTree>
    <p:extLst>
      <p:ext uri="{BB962C8B-B14F-4D97-AF65-F5344CB8AC3E}">
        <p14:creationId xmlns:p14="http://schemas.microsoft.com/office/powerpoint/2010/main" val="3145815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681037"/>
            <a:ext cx="10515600" cy="909638"/>
          </a:xfrm>
        </p:spPr>
        <p:txBody>
          <a:bodyPr>
            <a:normAutofit/>
          </a:bodyPr>
          <a:lstStyle/>
          <a:p>
            <a:r>
              <a:rPr lang="de-DE" sz="3000" b="1" dirty="0"/>
              <a:t>Aufgabe 4</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590674"/>
            <a:ext cx="10515600" cy="4753369"/>
          </a:xfrm>
        </p:spPr>
        <p:txBody>
          <a:bodyPr>
            <a:normAutofit fontScale="85000" lnSpcReduction="20000"/>
          </a:bodyPr>
          <a:lstStyle/>
          <a:p>
            <a:pPr marL="514350" indent="-514350">
              <a:buFont typeface="+mj-lt"/>
              <a:buAutoNum type="alphaLcParenR"/>
            </a:pPr>
            <a:r>
              <a:rPr lang="de-DE" b="1" dirty="0"/>
              <a:t>Diskutieren Sie ausgehend davon, wie die Lehrerin das Sammeln der Schüler*</a:t>
            </a:r>
            <a:r>
              <a:rPr lang="de-DE" b="1" dirty="0" err="1"/>
              <a:t>innenbeiträge</a:t>
            </a:r>
            <a:r>
              <a:rPr lang="de-DE" b="1" dirty="0"/>
              <a:t> organisiert (bzw. welchen Auftrag Sie den Schüler*innen stellt):</a:t>
            </a:r>
          </a:p>
          <a:p>
            <a:pPr marL="514350" indent="-514350">
              <a:buFont typeface="+mj-lt"/>
              <a:buAutoNum type="alphaLcParenR"/>
            </a:pPr>
            <a:endParaRPr lang="de-DE" b="1" dirty="0"/>
          </a:p>
          <a:p>
            <a:pPr lvl="1"/>
            <a:r>
              <a:rPr lang="de-DE" dirty="0"/>
              <a:t>Wie verstehen die Schüler*innen diesen Auftrag?</a:t>
            </a:r>
          </a:p>
          <a:p>
            <a:pPr lvl="1"/>
            <a:r>
              <a:rPr lang="de-DE" dirty="0"/>
              <a:t>Welche Wirkungen hat dies auf die von den Schüler*innen geäußerten Vorstellungen?</a:t>
            </a:r>
          </a:p>
          <a:p>
            <a:pPr marL="457200" lvl="1" indent="0">
              <a:buNone/>
            </a:pPr>
            <a:endParaRPr lang="de-DE" dirty="0"/>
          </a:p>
          <a:p>
            <a:pPr marL="514350" indent="-514350">
              <a:buFont typeface="+mj-lt"/>
              <a:buAutoNum type="alphaLcParenR"/>
            </a:pPr>
            <a:r>
              <a:rPr lang="de-DE" b="1" dirty="0"/>
              <a:t>Beurteilen Sie: Inwieweit ist das handeln der Lehrkraft in dieser Situation (auch mit Blick auf die Unterrichtsphase) angemessen? </a:t>
            </a:r>
          </a:p>
          <a:p>
            <a:pPr marL="0" indent="0">
              <a:buNone/>
            </a:pPr>
            <a:endParaRPr lang="de-DE" b="1" dirty="0"/>
          </a:p>
          <a:p>
            <a:pPr marL="0" indent="0">
              <a:buNone/>
            </a:pPr>
            <a:r>
              <a:rPr lang="de-DE" sz="2600" dirty="0"/>
              <a:t>Nutzen Sie zur Diskussionen </a:t>
            </a:r>
            <a:r>
              <a:rPr lang="de-DE" sz="2600" i="1" dirty="0"/>
              <a:t>bei Bedarf </a:t>
            </a:r>
            <a:r>
              <a:rPr lang="de-DE" sz="2600" dirty="0"/>
              <a:t>auch die vier Studierendenbeiträge unten. </a:t>
            </a:r>
          </a:p>
          <a:p>
            <a:pPr marL="0" indent="0">
              <a:buNone/>
            </a:pPr>
            <a:endParaRPr lang="de-DE" dirty="0"/>
          </a:p>
        </p:txBody>
      </p:sp>
    </p:spTree>
    <p:extLst>
      <p:ext uri="{BB962C8B-B14F-4D97-AF65-F5344CB8AC3E}">
        <p14:creationId xmlns:p14="http://schemas.microsoft.com/office/powerpoint/2010/main" val="3083818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000" b="1" dirty="0"/>
              <a:t>Aufgabe 5</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a:bodyPr>
          <a:lstStyle/>
          <a:p>
            <a:pPr marL="0" indent="0">
              <a:buNone/>
            </a:pPr>
            <a:r>
              <a:rPr lang="de-DE" b="1" dirty="0"/>
              <a:t>Formulieren Sie stichpunkthaft Strategien, wie die Lehrerin im Rahmen des im Video gezeigten Unterrichts auf die aus fachlicher Sicht problematischen Präkonzepte eingehen kann. </a:t>
            </a:r>
          </a:p>
          <a:p>
            <a:pPr marL="0" indent="0">
              <a:buNone/>
            </a:pPr>
            <a:r>
              <a:rPr lang="de-DE" dirty="0"/>
              <a:t>Überlegen Sie sich dabei sowohl konkrete Handlungsmöglichkeiten für die im Video gegebene Situation als auch Möglichkeiten, die festgestellten problematischen Vorstellungen in der folgenden Stunde aufzugreifen und zu behandeln. </a:t>
            </a:r>
          </a:p>
          <a:p>
            <a:pPr marL="0" indent="0">
              <a:buNone/>
            </a:pPr>
            <a:endParaRPr lang="de-DE" dirty="0"/>
          </a:p>
        </p:txBody>
      </p:sp>
    </p:spTree>
    <p:extLst>
      <p:ext uri="{BB962C8B-B14F-4D97-AF65-F5344CB8AC3E}">
        <p14:creationId xmlns:p14="http://schemas.microsoft.com/office/powerpoint/2010/main" val="41794244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A927A6-9FEC-4937-A628-4D2B47BCBE17}"/>
              </a:ext>
            </a:extLst>
          </p:cNvPr>
          <p:cNvSpPr>
            <a:spLocks noGrp="1"/>
          </p:cNvSpPr>
          <p:nvPr>
            <p:ph type="title"/>
          </p:nvPr>
        </p:nvSpPr>
        <p:spPr/>
        <p:txBody>
          <a:bodyPr/>
          <a:lstStyle/>
          <a:p>
            <a:r>
              <a:rPr lang="de-DE" dirty="0"/>
              <a:t>Nachbereitende Aufgaben</a:t>
            </a:r>
          </a:p>
        </p:txBody>
      </p:sp>
      <p:sp>
        <p:nvSpPr>
          <p:cNvPr id="3" name="Textplatzhalter 2">
            <a:extLst>
              <a:ext uri="{FF2B5EF4-FFF2-40B4-BE49-F238E27FC236}">
                <a16:creationId xmlns:a16="http://schemas.microsoft.com/office/drawing/2014/main" id="{913CACD9-935E-4B47-9F41-7C78F7A68994}"/>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6016033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000" b="1" dirty="0"/>
              <a:t>Aufgabe 6</a:t>
            </a:r>
          </a:p>
        </p:txBody>
      </p:sp>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Autofit/>
          </a:bodyPr>
          <a:lstStyle/>
          <a:p>
            <a:pPr marL="514350" indent="-514350">
              <a:buFont typeface="+mj-lt"/>
              <a:buAutoNum type="alphaLcParenR"/>
            </a:pPr>
            <a:r>
              <a:rPr lang="de-DE" sz="2000" dirty="0">
                <a:cs typeface="Arial" panose="020B0604020202020204" pitchFamily="34" charset="0"/>
              </a:rPr>
              <a:t>Entwickeln Sie Ideen, wie Sie zu Beginn einer Unterrichtsreihe zum Thema „Parteien und Wahlen in einer Demokratie“ (11. Klasse Gesamtschule) die für das Thema relevanten Vorstellungen Ihrer Schüler*innen erfassen können. </a:t>
            </a:r>
          </a:p>
          <a:p>
            <a:pPr marL="514350" indent="-514350">
              <a:buFont typeface="+mj-lt"/>
              <a:buAutoNum type="alphaLcParenR"/>
            </a:pPr>
            <a:r>
              <a:rPr lang="de-DE" sz="2000" dirty="0">
                <a:cs typeface="Arial" panose="020B0604020202020204" pitchFamily="34" charset="0"/>
              </a:rPr>
              <a:t>Arbeiten Sie anhand von Ihnen zur Verfügung stehendem Unterrichtsmaterial (z.B. Schulbüchern) für einen exemplarischen Themenbereich aus dem Oberthema „Parteien und Wahlen in einer Demokratie“ heraus, welche fachlichen Begriffe und Konzepte für welches Lernziel relevant sind. </a:t>
            </a:r>
          </a:p>
          <a:p>
            <a:pPr marL="457200" lvl="1" indent="0">
              <a:buNone/>
            </a:pPr>
            <a:r>
              <a:rPr lang="de-DE" sz="1800" dirty="0">
                <a:cs typeface="Arial" panose="020B0604020202020204" pitchFamily="34" charset="0"/>
              </a:rPr>
              <a:t> Orientieren Sie sich dabei am </a:t>
            </a:r>
            <a:r>
              <a:rPr lang="de-DE" sz="1800" dirty="0">
                <a:cs typeface="Arial" panose="020B0604020202020204" pitchFamily="34" charset="0"/>
                <a:hlinkClick r:id="rId2"/>
              </a:rPr>
              <a:t>Kernlehrplan für die Sekundarstufe II in NRW</a:t>
            </a:r>
            <a:r>
              <a:rPr lang="de-DE" sz="1800" dirty="0">
                <a:cs typeface="Arial" panose="020B0604020202020204" pitchFamily="34" charset="0"/>
              </a:rPr>
              <a:t>. </a:t>
            </a:r>
          </a:p>
          <a:p>
            <a:pPr marL="514350" indent="-514350">
              <a:buFont typeface="+mj-lt"/>
              <a:buAutoNum type="alphaLcParenR"/>
            </a:pPr>
            <a:r>
              <a:rPr lang="de-DE" sz="2000" dirty="0">
                <a:cs typeface="Arial" panose="020B0604020202020204" pitchFamily="34" charset="0"/>
              </a:rPr>
              <a:t>Entwickeln Sie für eine selbstgewählte Stunde zu Ihrem exemplarischen Thema eine didaktisch-methodische Struktur und erörtern Sie, wie Sie mit den gewählten Methoden und Materialien an die in Aufgabe 1 erfassten Präkonzepte der Schüler*innen anknüpfen können.</a:t>
            </a:r>
          </a:p>
          <a:p>
            <a:pPr marL="514350" indent="-514350">
              <a:buFont typeface="+mj-lt"/>
              <a:buAutoNum type="alphaLcParenR"/>
            </a:pPr>
            <a:endParaRPr lang="de-DE" sz="2000" dirty="0"/>
          </a:p>
        </p:txBody>
      </p:sp>
    </p:spTree>
    <p:extLst>
      <p:ext uri="{BB962C8B-B14F-4D97-AF65-F5344CB8AC3E}">
        <p14:creationId xmlns:p14="http://schemas.microsoft.com/office/powerpoint/2010/main" val="6107259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B04F2F0-649B-4A0E-A6A5-E401AD4EC0AE}"/>
              </a:ext>
            </a:extLst>
          </p:cNvPr>
          <p:cNvSpPr>
            <a:spLocks noGrp="1"/>
          </p:cNvSpPr>
          <p:nvPr>
            <p:ph idx="1"/>
          </p:nvPr>
        </p:nvSpPr>
        <p:spPr>
          <a:xfrm>
            <a:off x="838200" y="1825625"/>
            <a:ext cx="10515600" cy="4759902"/>
          </a:xfrm>
        </p:spPr>
        <p:txBody>
          <a:bodyPr>
            <a:normAutofit fontScale="55000" lnSpcReduction="20000"/>
          </a:bodyPr>
          <a:lstStyle/>
          <a:p>
            <a:pPr marL="0" indent="0" algn="ctr">
              <a:buNone/>
            </a:pPr>
            <a:r>
              <a:rPr lang="de-DE" sz="3600" dirty="0">
                <a:latin typeface="+mj-lt"/>
              </a:rPr>
              <a:t>Kontakt für Modul C – Critical </a:t>
            </a:r>
            <a:r>
              <a:rPr lang="de-DE" sz="3600" dirty="0" err="1">
                <a:latin typeface="+mj-lt"/>
              </a:rPr>
              <a:t>Incidents</a:t>
            </a:r>
            <a:endParaRPr lang="de-DE" sz="3600" dirty="0">
              <a:latin typeface="+mj-lt"/>
            </a:endParaRPr>
          </a:p>
          <a:p>
            <a:pPr marL="0" indent="0" algn="ctr">
              <a:buNone/>
            </a:pPr>
            <a:endParaRPr lang="de-DE" sz="3600" dirty="0">
              <a:latin typeface="+mj-lt"/>
            </a:endParaRPr>
          </a:p>
          <a:p>
            <a:pPr marL="0" indent="0">
              <a:buNone/>
            </a:pPr>
            <a:r>
              <a:rPr lang="de-DE" b="1" dirty="0">
                <a:latin typeface="+mj-lt"/>
              </a:rPr>
              <a:t>Projektleitung am Standort Wuppertal</a:t>
            </a:r>
            <a:endParaRPr lang="de-DE" dirty="0">
              <a:latin typeface="+mj-lt"/>
            </a:endParaRPr>
          </a:p>
          <a:p>
            <a:pPr marL="0" indent="0">
              <a:buNone/>
            </a:pPr>
            <a:r>
              <a:rPr lang="de-DE" u="sng" dirty="0">
                <a:hlinkClick r:id="rId2"/>
              </a:rPr>
              <a:t>(Vertr.-)Prof. Dr. Katrin Hahn-Laudenberg</a:t>
            </a:r>
            <a:r>
              <a:rPr lang="de-DE" dirty="0"/>
              <a:t> </a:t>
            </a:r>
            <a:r>
              <a:rPr lang="de-DE" u="sng" dirty="0">
                <a:hlinkClick r:id="rId3"/>
              </a:rPr>
              <a:t>(jetzt Universität Leipzig)</a:t>
            </a:r>
            <a:r>
              <a:rPr lang="de-DE" dirty="0"/>
              <a:t> und </a:t>
            </a:r>
            <a:r>
              <a:rPr lang="de-DE" u="sng" dirty="0">
                <a:hlinkClick r:id="rId4"/>
              </a:rPr>
              <a:t>AR Dr. Kerstin Westerfeld</a:t>
            </a:r>
            <a:endParaRPr lang="de-DE" dirty="0"/>
          </a:p>
          <a:p>
            <a:pPr marL="0" indent="0">
              <a:buNone/>
            </a:pPr>
            <a:r>
              <a:rPr lang="de-DE" dirty="0"/>
              <a:t>Didaktik der Sozialwissenschaften</a:t>
            </a:r>
          </a:p>
          <a:p>
            <a:pPr marL="0" indent="0">
              <a:buNone/>
            </a:pPr>
            <a:r>
              <a:rPr lang="de-DE" dirty="0"/>
              <a:t>Gaußstraße 20, 42119 Wuppertal</a:t>
            </a:r>
          </a:p>
          <a:p>
            <a:pPr marL="0" indent="0">
              <a:buNone/>
            </a:pPr>
            <a:r>
              <a:rPr lang="de-DE" dirty="0"/>
              <a:t>E-Mails: </a:t>
            </a:r>
            <a:r>
              <a:rPr lang="de-DE" u="sng" dirty="0" err="1">
                <a:hlinkClick r:id="rId5"/>
              </a:rPr>
              <a:t>katrin.hahn-laudenberg</a:t>
            </a:r>
            <a:r>
              <a:rPr lang="de-DE" u="sng" dirty="0">
                <a:hlinkClick r:id="rId5"/>
              </a:rPr>
              <a:t>{at}uni-leipzig.de</a:t>
            </a:r>
            <a:r>
              <a:rPr lang="de-DE" dirty="0"/>
              <a:t> &amp; </a:t>
            </a:r>
            <a:r>
              <a:rPr lang="de-DE" u="sng" dirty="0" err="1">
                <a:hlinkClick r:id="rId6"/>
              </a:rPr>
              <a:t>kwesterfeld</a:t>
            </a:r>
            <a:r>
              <a:rPr lang="de-DE" u="sng" dirty="0">
                <a:hlinkClick r:id="rId6"/>
              </a:rPr>
              <a:t>{at}uni-wuppertal.de</a:t>
            </a:r>
            <a:endParaRPr lang="de-DE" u="sng" dirty="0"/>
          </a:p>
          <a:p>
            <a:pPr marL="0" indent="0">
              <a:buNone/>
            </a:pPr>
            <a:r>
              <a:rPr lang="de-DE" dirty="0"/>
              <a:t> </a:t>
            </a:r>
          </a:p>
          <a:p>
            <a:pPr marL="0" indent="0">
              <a:buNone/>
            </a:pPr>
            <a:r>
              <a:rPr lang="de-DE" b="1" dirty="0">
                <a:latin typeface="+mj-lt"/>
              </a:rPr>
              <a:t>Projektmitarbeiter</a:t>
            </a:r>
            <a:endParaRPr lang="de-DE" dirty="0">
              <a:latin typeface="+mj-lt"/>
            </a:endParaRPr>
          </a:p>
          <a:p>
            <a:pPr marL="0" indent="0">
              <a:buNone/>
            </a:pPr>
            <a:r>
              <a:rPr lang="de-DE" u="sng" dirty="0">
                <a:hlinkClick r:id="rId7"/>
              </a:rPr>
              <a:t>Marcus Kindlinger</a:t>
            </a:r>
            <a:r>
              <a:rPr lang="de-DE" dirty="0"/>
              <a:t> </a:t>
            </a:r>
            <a:r>
              <a:rPr lang="de-DE" u="sng" dirty="0">
                <a:hlinkClick r:id="rId8"/>
              </a:rPr>
              <a:t>(ab 1. Oktober 2022 Universität Leipzig)</a:t>
            </a:r>
            <a:endParaRPr lang="de-DE" dirty="0"/>
          </a:p>
          <a:p>
            <a:pPr marL="0" indent="0">
              <a:buNone/>
            </a:pPr>
            <a:r>
              <a:rPr lang="de-DE" dirty="0"/>
              <a:t>E-Mail: </a:t>
            </a:r>
            <a:r>
              <a:rPr lang="de-DE" u="sng" dirty="0" err="1">
                <a:hlinkClick r:id="rId9"/>
              </a:rPr>
              <a:t>kindlinger</a:t>
            </a:r>
            <a:r>
              <a:rPr lang="de-DE" u="sng" dirty="0">
                <a:hlinkClick r:id="rId9"/>
              </a:rPr>
              <a:t>{at}uni-wuppertal.de</a:t>
            </a:r>
            <a:endParaRPr lang="de-DE" dirty="0"/>
          </a:p>
          <a:p>
            <a:pPr marL="0" indent="0">
              <a:buNone/>
            </a:pPr>
            <a:r>
              <a:rPr lang="de-DE" dirty="0"/>
              <a:t> </a:t>
            </a:r>
          </a:p>
          <a:p>
            <a:pPr marL="0" indent="0">
              <a:buNone/>
            </a:pPr>
            <a:r>
              <a:rPr lang="de-DE" b="1" dirty="0">
                <a:latin typeface="+mj-lt"/>
              </a:rPr>
              <a:t>Wissenschaftliche Hilfskraft</a:t>
            </a:r>
            <a:endParaRPr lang="de-DE" dirty="0">
              <a:latin typeface="+mj-lt"/>
            </a:endParaRPr>
          </a:p>
          <a:p>
            <a:pPr marL="0" indent="0">
              <a:buNone/>
            </a:pPr>
            <a:r>
              <a:rPr lang="de-DE" u="sng" dirty="0">
                <a:hlinkClick r:id="rId10"/>
              </a:rPr>
              <a:t>Korcan Yeşil</a:t>
            </a:r>
            <a:r>
              <a:rPr lang="de-DE" dirty="0"/>
              <a:t> </a:t>
            </a:r>
            <a:r>
              <a:rPr lang="de-DE" u="sng" dirty="0">
                <a:hlinkClick r:id="rId11"/>
              </a:rPr>
              <a:t>(jetzt Universität Leipzig)</a:t>
            </a:r>
            <a:endParaRPr lang="de-DE" dirty="0"/>
          </a:p>
          <a:p>
            <a:pPr marL="0" indent="0">
              <a:buNone/>
            </a:pPr>
            <a:r>
              <a:rPr lang="de-DE" dirty="0"/>
              <a:t>E-Mail: </a:t>
            </a:r>
            <a:r>
              <a:rPr lang="de-DE" u="sng" dirty="0" err="1">
                <a:hlinkClick r:id="rId12"/>
              </a:rPr>
              <a:t>korcan.yesil</a:t>
            </a:r>
            <a:r>
              <a:rPr lang="de-DE" u="sng" dirty="0">
                <a:hlinkClick r:id="rId12"/>
              </a:rPr>
              <a:t>{at}uni-leipzig.de</a:t>
            </a:r>
            <a:endParaRPr lang="de-DE" dirty="0"/>
          </a:p>
          <a:p>
            <a:pPr marL="0" indent="0">
              <a:buNone/>
            </a:pPr>
            <a:endParaRPr lang="de-DE" dirty="0"/>
          </a:p>
          <a:p>
            <a:pPr marL="0" indent="0">
              <a:buNone/>
            </a:pPr>
            <a:endParaRPr lang="de-DE" dirty="0"/>
          </a:p>
        </p:txBody>
      </p:sp>
      <p:sp>
        <p:nvSpPr>
          <p:cNvPr id="4" name="Titel 1">
            <a:extLst>
              <a:ext uri="{FF2B5EF4-FFF2-40B4-BE49-F238E27FC236}">
                <a16:creationId xmlns:a16="http://schemas.microsoft.com/office/drawing/2014/main" id="{724978EC-8DE2-43ED-899D-51723B0E5F80}"/>
              </a:ext>
            </a:extLst>
          </p:cNvPr>
          <p:cNvSpPr>
            <a:spLocks noGrp="1"/>
          </p:cNvSpPr>
          <p:nvPr>
            <p:ph type="title"/>
          </p:nvPr>
        </p:nvSpPr>
        <p:spPr>
          <a:xfrm>
            <a:off x="838200" y="771525"/>
            <a:ext cx="10515600" cy="919163"/>
          </a:xfrm>
        </p:spPr>
        <p:txBody>
          <a:bodyPr/>
          <a:lstStyle/>
          <a:p>
            <a:pPr algn="ctr"/>
            <a:r>
              <a:rPr lang="de-DE" dirty="0"/>
              <a:t>Kontaktinformationen</a:t>
            </a:r>
          </a:p>
        </p:txBody>
      </p:sp>
    </p:spTree>
    <p:extLst>
      <p:ext uri="{BB962C8B-B14F-4D97-AF65-F5344CB8AC3E}">
        <p14:creationId xmlns:p14="http://schemas.microsoft.com/office/powerpoint/2010/main" val="1875172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A181A68-3E63-4BC9-A94F-B98993EDDB49}"/>
              </a:ext>
            </a:extLst>
          </p:cNvPr>
          <p:cNvSpPr>
            <a:spLocks noGrp="1"/>
          </p:cNvSpPr>
          <p:nvPr>
            <p:ph idx="1"/>
          </p:nvPr>
        </p:nvSpPr>
        <p:spPr/>
        <p:txBody>
          <a:bodyPr>
            <a:normAutofit/>
          </a:bodyPr>
          <a:lstStyle/>
          <a:p>
            <a:pPr marL="0" indent="0">
              <a:buNone/>
            </a:pPr>
            <a:r>
              <a:rPr lang="de-DE" dirty="0"/>
              <a:t>In diesen Folien finden Sie Aufgaben zum Modulteil </a:t>
            </a:r>
            <a:r>
              <a:rPr lang="de-DE" b="1" dirty="0">
                <a:latin typeface="+mj-lt"/>
              </a:rPr>
              <a:t>C1</a:t>
            </a:r>
            <a:r>
              <a:rPr lang="de-DE" dirty="0"/>
              <a:t> des Projekts </a:t>
            </a:r>
            <a:r>
              <a:rPr lang="de-DE" dirty="0" err="1"/>
              <a:t>LArS.nrw</a:t>
            </a:r>
            <a:r>
              <a:rPr lang="de-DE" dirty="0"/>
              <a:t>. Die Aufgaben beziehen sich auf das Animationsvideo No. 18 („Braucht man Parteien?“).</a:t>
            </a:r>
          </a:p>
          <a:p>
            <a:pPr marL="0" indent="0">
              <a:buNone/>
            </a:pPr>
            <a:r>
              <a:rPr lang="de-DE" dirty="0"/>
              <a:t>Die Folien stellen ein alternatives Materialangebot zu den digitalen H5P-Lernumgebungen von </a:t>
            </a:r>
            <a:r>
              <a:rPr lang="de-DE" dirty="0" err="1"/>
              <a:t>LArS.nrw</a:t>
            </a:r>
            <a:r>
              <a:rPr lang="de-DE" dirty="0"/>
              <a:t> dar. Das vollständige Material sowie Handreichungen zur Verwendung finden Sie über das Portal </a:t>
            </a:r>
            <a:r>
              <a:rPr lang="de-DE" dirty="0" err="1">
                <a:hlinkClick r:id="rId2"/>
              </a:rPr>
              <a:t>ORCA.nrw</a:t>
            </a:r>
            <a:r>
              <a:rPr lang="de-DE" dirty="0"/>
              <a:t>.</a:t>
            </a:r>
          </a:p>
          <a:p>
            <a:pPr marL="0" indent="0">
              <a:buNone/>
            </a:pPr>
            <a:r>
              <a:rPr lang="de-DE" dirty="0"/>
              <a:t>Die Quizaufgaben 1 und 2 konnten leider nicht auf Folien übertragen werden.</a:t>
            </a:r>
          </a:p>
        </p:txBody>
      </p:sp>
      <p:sp>
        <p:nvSpPr>
          <p:cNvPr id="3" name="Titel 2">
            <a:extLst>
              <a:ext uri="{FF2B5EF4-FFF2-40B4-BE49-F238E27FC236}">
                <a16:creationId xmlns:a16="http://schemas.microsoft.com/office/drawing/2014/main" id="{7EFCCB72-F5CC-4D19-84EF-D4A9A10BFFE0}"/>
              </a:ext>
            </a:extLst>
          </p:cNvPr>
          <p:cNvSpPr>
            <a:spLocks noGrp="1"/>
          </p:cNvSpPr>
          <p:nvPr>
            <p:ph type="title"/>
          </p:nvPr>
        </p:nvSpPr>
        <p:spPr/>
        <p:txBody>
          <a:bodyPr/>
          <a:lstStyle/>
          <a:p>
            <a:r>
              <a:rPr lang="de-DE" dirty="0"/>
              <a:t>Hinweis zu diesen Folien</a:t>
            </a:r>
          </a:p>
        </p:txBody>
      </p:sp>
    </p:spTree>
    <p:extLst>
      <p:ext uri="{BB962C8B-B14F-4D97-AF65-F5344CB8AC3E}">
        <p14:creationId xmlns:p14="http://schemas.microsoft.com/office/powerpoint/2010/main" val="8382641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26A518-2A2F-4A3A-A100-66146A855F8C}"/>
              </a:ext>
            </a:extLst>
          </p:cNvPr>
          <p:cNvSpPr>
            <a:spLocks noGrp="1"/>
          </p:cNvSpPr>
          <p:nvPr>
            <p:ph type="title"/>
          </p:nvPr>
        </p:nvSpPr>
        <p:spPr/>
        <p:txBody>
          <a:bodyPr/>
          <a:lstStyle/>
          <a:p>
            <a:pPr algn="ctr"/>
            <a:r>
              <a:rPr lang="de-DE" dirty="0"/>
              <a:t>Kontaktinformationen</a:t>
            </a:r>
          </a:p>
        </p:txBody>
      </p:sp>
      <p:sp>
        <p:nvSpPr>
          <p:cNvPr id="3" name="Inhaltsplatzhalter 2">
            <a:extLst>
              <a:ext uri="{FF2B5EF4-FFF2-40B4-BE49-F238E27FC236}">
                <a16:creationId xmlns:a16="http://schemas.microsoft.com/office/drawing/2014/main" id="{AC43E05E-B9FE-40D4-A530-CEF3C8297935}"/>
              </a:ext>
            </a:extLst>
          </p:cNvPr>
          <p:cNvSpPr>
            <a:spLocks noGrp="1"/>
          </p:cNvSpPr>
          <p:nvPr>
            <p:ph sz="half" idx="1"/>
          </p:nvPr>
        </p:nvSpPr>
        <p:spPr>
          <a:xfrm>
            <a:off x="838200" y="1825625"/>
            <a:ext cx="5181600" cy="3470275"/>
          </a:xfrm>
        </p:spPr>
        <p:txBody>
          <a:bodyPr>
            <a:normAutofit fontScale="40000" lnSpcReduction="20000"/>
          </a:bodyPr>
          <a:lstStyle/>
          <a:p>
            <a:pPr marL="0" indent="0">
              <a:lnSpc>
                <a:spcPct val="120000"/>
              </a:lnSpc>
              <a:buNone/>
            </a:pPr>
            <a:r>
              <a:rPr lang="de-DE" b="1" dirty="0">
                <a:latin typeface="+mj-lt"/>
              </a:rPr>
              <a:t>Konzept</a:t>
            </a:r>
            <a:r>
              <a:rPr lang="de-DE" dirty="0">
                <a:latin typeface="+mj-lt"/>
              </a:rPr>
              <a:t>  </a:t>
            </a:r>
          </a:p>
          <a:p>
            <a:pPr marL="0" indent="0">
              <a:lnSpc>
                <a:spcPct val="120000"/>
              </a:lnSpc>
              <a:buNone/>
            </a:pPr>
            <a:r>
              <a:rPr lang="de-DE" dirty="0"/>
              <a:t>Konsortialführung und Koordination: </a:t>
            </a:r>
            <a:r>
              <a:rPr lang="de-DE" dirty="0" err="1"/>
              <a:t>JProf</a:t>
            </a:r>
            <a:r>
              <a:rPr lang="de-DE" dirty="0"/>
              <a:t>. Dr. Dorothee Gronostay, Technische Universität Dortmund. Projektleitung Standort Wuppertal: Vertr.-Prof. Dr. Katrin Hahn-Laudenberg, Bergische Universität Wuppertal. Projektleitung Standort Duisburg-Essen: Prof. Dr. Sabine Manzel, Universität Duisburg-Essen. </a:t>
            </a:r>
          </a:p>
          <a:p>
            <a:pPr marL="0" indent="0">
              <a:lnSpc>
                <a:spcPct val="120000"/>
              </a:lnSpc>
              <a:buNone/>
            </a:pPr>
            <a:r>
              <a:rPr lang="de-DE" dirty="0"/>
              <a:t>Koordination: Dr. Jutta Teuwsen. Wissenschaftliche Mitarbeit: Simon Filler, Frederik Heyen, Marcus Kindlinger. Unterstützung und Beratung: AR Dr. Kerstin Westerfeld. Studentische und wissenschaftliche Hilfskräfte: Korcan Yeşil, Sophie Jakob-Elshoff, Katharina Militzer, Marc Moesch, Niklas Sieger. </a:t>
            </a:r>
          </a:p>
          <a:p>
            <a:pPr marL="0" indent="0">
              <a:lnSpc>
                <a:spcPct val="120000"/>
              </a:lnSpc>
              <a:buNone/>
            </a:pPr>
            <a:r>
              <a:rPr lang="de-DE" dirty="0"/>
              <a:t>Produktion und Design der Animationsfilme</a:t>
            </a:r>
          </a:p>
          <a:p>
            <a:pPr marL="0" indent="0">
              <a:lnSpc>
                <a:spcPct val="120000"/>
              </a:lnSpc>
              <a:buNone/>
            </a:pPr>
            <a:r>
              <a:rPr lang="de-DE" dirty="0"/>
              <a:t>Produktion: Niklas Hlawatsch. Design: Etienne Heinrich, Benjamin Zurek, Jonas Röck, Johanna Pfeffer. </a:t>
            </a:r>
          </a:p>
          <a:p>
            <a:pPr marL="0" indent="0">
              <a:lnSpc>
                <a:spcPct val="120000"/>
              </a:lnSpc>
              <a:buNone/>
            </a:pPr>
            <a:endParaRPr lang="de-DE" dirty="0"/>
          </a:p>
        </p:txBody>
      </p:sp>
      <p:sp>
        <p:nvSpPr>
          <p:cNvPr id="4" name="Inhaltsplatzhalter 3">
            <a:extLst>
              <a:ext uri="{FF2B5EF4-FFF2-40B4-BE49-F238E27FC236}">
                <a16:creationId xmlns:a16="http://schemas.microsoft.com/office/drawing/2014/main" id="{995389A0-7EEA-46DE-B1CA-8B6DA3BCA00F}"/>
              </a:ext>
            </a:extLst>
          </p:cNvPr>
          <p:cNvSpPr>
            <a:spLocks noGrp="1"/>
          </p:cNvSpPr>
          <p:nvPr>
            <p:ph sz="half" idx="2"/>
          </p:nvPr>
        </p:nvSpPr>
        <p:spPr>
          <a:xfrm>
            <a:off x="6172200" y="2724150"/>
            <a:ext cx="5181600" cy="4133850"/>
          </a:xfrm>
        </p:spPr>
        <p:txBody>
          <a:bodyPr>
            <a:normAutofit fontScale="40000" lnSpcReduction="20000"/>
          </a:bodyPr>
          <a:lstStyle/>
          <a:p>
            <a:pPr marL="0" indent="0">
              <a:lnSpc>
                <a:spcPct val="120000"/>
              </a:lnSpc>
              <a:buNone/>
            </a:pPr>
            <a:r>
              <a:rPr lang="de-DE" dirty="0">
                <a:cs typeface="Arial" panose="020B0604020202020204" pitchFamily="34" charset="0"/>
              </a:rPr>
              <a:t>Lernen mit Animationsfilmen realer Szenen sozialwissenschaftlicher Unterrichtsfächer: ein digitales Lehr- und Lernangebot zur Professionalisierung angehender Lehrkräfte.</a:t>
            </a:r>
          </a:p>
          <a:p>
            <a:pPr marL="0" indent="0">
              <a:lnSpc>
                <a:spcPct val="120000"/>
              </a:lnSpc>
              <a:buNone/>
            </a:pPr>
            <a:r>
              <a:rPr lang="de-DE" dirty="0">
                <a:cs typeface="Arial" panose="020B0604020202020204" pitchFamily="34" charset="0"/>
              </a:rPr>
              <a:t>Im Projekt </a:t>
            </a:r>
            <a:r>
              <a:rPr lang="de-DE" dirty="0" err="1">
                <a:cs typeface="Arial" panose="020B0604020202020204" pitchFamily="34" charset="0"/>
              </a:rPr>
              <a:t>LArS.nrw</a:t>
            </a:r>
            <a:r>
              <a:rPr lang="de-DE" dirty="0">
                <a:cs typeface="Arial" panose="020B0604020202020204" pitchFamily="34" charset="0"/>
              </a:rPr>
              <a:t> hat ein hochschulübergreifendes Team von Fachdidaktiker*innen weitere Comics, Animationsfilme sowie umfangreiche Lehr-/Lernmaterialien für den Einsatz in der Lehrer*</a:t>
            </a:r>
            <a:r>
              <a:rPr lang="de-DE" dirty="0" err="1">
                <a:cs typeface="Arial" panose="020B0604020202020204" pitchFamily="34" charset="0"/>
              </a:rPr>
              <a:t>innenbildung</a:t>
            </a:r>
            <a:r>
              <a:rPr lang="de-DE" dirty="0">
                <a:cs typeface="Arial" panose="020B0604020202020204" pitchFamily="34" charset="0"/>
              </a:rPr>
              <a:t> entwickelt. Alle Materialien stehen frei zugänglich auf </a:t>
            </a:r>
            <a:r>
              <a:rPr lang="de-DE" dirty="0" err="1">
                <a:cs typeface="Arial" panose="020B0604020202020204" pitchFamily="34" charset="0"/>
              </a:rPr>
              <a:t>ORCA.nrw</a:t>
            </a:r>
            <a:r>
              <a:rPr lang="de-DE" dirty="0">
                <a:cs typeface="Arial" panose="020B0604020202020204" pitchFamily="34" charset="0"/>
              </a:rPr>
              <a:t> (Open Resources Campus des Landes Nordrhein-Westfalen) zur Verfügung.</a:t>
            </a:r>
          </a:p>
          <a:p>
            <a:pPr marL="0" indent="0">
              <a:lnSpc>
                <a:spcPct val="120000"/>
              </a:lnSpc>
              <a:buNone/>
            </a:pPr>
            <a:r>
              <a:rPr lang="de-DE" dirty="0">
                <a:cs typeface="Arial" panose="020B0604020202020204" pitchFamily="34" charset="0"/>
              </a:rPr>
              <a:t>Dieses Dokument ist lizensiert unter Creative Commons – Attribution-Share-</a:t>
            </a:r>
            <a:r>
              <a:rPr lang="de-DE" dirty="0" err="1">
                <a:cs typeface="Arial" panose="020B0604020202020204" pitchFamily="34" charset="0"/>
              </a:rPr>
              <a:t>Alike</a:t>
            </a:r>
            <a:r>
              <a:rPr lang="de-DE" dirty="0">
                <a:cs typeface="Arial" panose="020B0604020202020204" pitchFamily="34" charset="0"/>
              </a:rPr>
              <a:t> 4.0 International (CC BY-SA 4.0); ausgenommen sind die Logos und die Karikatur</a:t>
            </a:r>
            <a:r>
              <a:rPr lang="de-DE" dirty="0">
                <a:cs typeface="Arial" panose="020B0604020202020204" pitchFamily="34" charset="0"/>
              </a:rPr>
              <a:t>. Bei Verwendung bitte wie folgt angeben: „Handreichung für Dozierende, Modul C, Modulteil C1 Problematische Präkonzepte“ BY LArS.nrw</a:t>
            </a:r>
            <a:endParaRPr lang="de-DE" dirty="0">
              <a:cs typeface="Arial" panose="020B0604020202020204" pitchFamily="34" charset="0"/>
            </a:endParaRPr>
          </a:p>
          <a:p>
            <a:pPr>
              <a:lnSpc>
                <a:spcPct val="120000"/>
              </a:lnSpc>
            </a:pPr>
            <a:endParaRPr lang="de-DE" dirty="0"/>
          </a:p>
        </p:txBody>
      </p:sp>
      <p:pic>
        <p:nvPicPr>
          <p:cNvPr id="5" name="Grafik 4" descr="Logo von LArS.nrw: Roter Schriftzug">
            <a:extLst>
              <a:ext uri="{FF2B5EF4-FFF2-40B4-BE49-F238E27FC236}">
                <a16:creationId xmlns:a16="http://schemas.microsoft.com/office/drawing/2014/main" id="{43C52E9C-84D7-4CD1-B9B9-8FEEB7879F2C}"/>
              </a:ext>
              <a:ext uri="{C183D7F6-B498-43B3-948B-1728B52AA6E4}">
                <adec:decorative xmlns:adec="http://schemas.microsoft.com/office/drawing/2017/decorative" xmlns="" val="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1825625"/>
            <a:ext cx="1752600" cy="755650"/>
          </a:xfrm>
          <a:prstGeom prst="rect">
            <a:avLst/>
          </a:prstGeom>
          <a:noFill/>
          <a:ln>
            <a:noFill/>
          </a:ln>
        </p:spPr>
      </p:pic>
      <p:pic>
        <p:nvPicPr>
          <p:cNvPr id="10" name="Picture 8">
            <a:extLst>
              <a:ext uri="{FF2B5EF4-FFF2-40B4-BE49-F238E27FC236}">
                <a16:creationId xmlns:a16="http://schemas.microsoft.com/office/drawing/2014/main" id="{530A95E6-03B7-47AF-9A0F-B13ADBB6B4E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67" t="5713" r="51405" b="-1"/>
          <a:stretch/>
        </p:blipFill>
        <p:spPr bwMode="auto">
          <a:xfrm>
            <a:off x="1563732" y="5512526"/>
            <a:ext cx="2005149" cy="839287"/>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descr="C:\Users\MBittner\AppData\Local\Microsoft\Windows\INetCache\Content.Word\tud_logo_cmyk.tif">
            <a:extLst>
              <a:ext uri="{FF2B5EF4-FFF2-40B4-BE49-F238E27FC236}">
                <a16:creationId xmlns:a16="http://schemas.microsoft.com/office/drawing/2014/main" id="{5EE3A582-E65F-4876-9C2A-C2494A131D6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0100" y="5704431"/>
            <a:ext cx="2657475" cy="427053"/>
          </a:xfrm>
          <a:prstGeom prst="rect">
            <a:avLst/>
          </a:prstGeom>
          <a:noFill/>
          <a:ln>
            <a:noFill/>
          </a:ln>
        </p:spPr>
      </p:pic>
      <p:pic>
        <p:nvPicPr>
          <p:cNvPr id="14" name="Grafik 13">
            <a:extLst>
              <a:ext uri="{FF2B5EF4-FFF2-40B4-BE49-F238E27FC236}">
                <a16:creationId xmlns:a16="http://schemas.microsoft.com/office/drawing/2014/main" id="{A7707001-C4C8-4045-896E-1AEA202BAEA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01025" y="5612776"/>
            <a:ext cx="2331720" cy="739037"/>
          </a:xfrm>
          <a:prstGeom prst="rect">
            <a:avLst/>
          </a:prstGeom>
        </p:spPr>
      </p:pic>
      <p:pic>
        <p:nvPicPr>
          <p:cNvPr id="9" name="Grafik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01025" y="1927353"/>
            <a:ext cx="1571625" cy="552193"/>
          </a:xfrm>
          <a:prstGeom prst="rect">
            <a:avLst/>
          </a:prstGeom>
        </p:spPr>
      </p:pic>
    </p:spTree>
    <p:extLst>
      <p:ext uri="{BB962C8B-B14F-4D97-AF65-F5344CB8AC3E}">
        <p14:creationId xmlns:p14="http://schemas.microsoft.com/office/powerpoint/2010/main" val="3787327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3D3187E-444D-466C-A20E-0349AAC0B99C}"/>
              </a:ext>
            </a:extLst>
          </p:cNvPr>
          <p:cNvSpPr>
            <a:spLocks noGrp="1"/>
          </p:cNvSpPr>
          <p:nvPr>
            <p:ph idx="1"/>
          </p:nvPr>
        </p:nvSpPr>
        <p:spPr/>
        <p:txBody>
          <a:bodyPr>
            <a:normAutofit fontScale="70000" lnSpcReduction="20000"/>
          </a:bodyPr>
          <a:lstStyle/>
          <a:p>
            <a:pPr marL="0" indent="0">
              <a:buNone/>
            </a:pPr>
            <a:r>
              <a:rPr lang="de-DE" dirty="0"/>
              <a:t>Das Projekt „</a:t>
            </a:r>
            <a:r>
              <a:rPr lang="de-DE" b="1" dirty="0"/>
              <a:t>L</a:t>
            </a:r>
            <a:r>
              <a:rPr lang="de-DE" dirty="0"/>
              <a:t>ernen mit </a:t>
            </a:r>
            <a:r>
              <a:rPr lang="de-DE" b="1" dirty="0"/>
              <a:t>A</a:t>
            </a:r>
            <a:r>
              <a:rPr lang="de-DE" dirty="0"/>
              <a:t>nimationsfilmen </a:t>
            </a:r>
            <a:r>
              <a:rPr lang="de-DE" b="1" dirty="0"/>
              <a:t>r</a:t>
            </a:r>
            <a:r>
              <a:rPr lang="de-DE" dirty="0"/>
              <a:t>ealer </a:t>
            </a:r>
            <a:r>
              <a:rPr lang="de-DE" b="1" dirty="0"/>
              <a:t>S</a:t>
            </a:r>
            <a:r>
              <a:rPr lang="de-DE" dirty="0"/>
              <a:t>zenen sozialwissenschaftlicher Unterrichtsfächer“ (kurz: </a:t>
            </a:r>
            <a:r>
              <a:rPr lang="de-DE" dirty="0" err="1"/>
              <a:t>LArS.nrw</a:t>
            </a:r>
            <a:r>
              <a:rPr lang="de-DE" dirty="0"/>
              <a:t>) erschließt in For­schung und Lehre das Potential von Animationen realer Unterrichtsszenen für die Leh­rer­bil­dung im Fach Sozial­wissen­schaf­ten. Animierte Darstellungen von Un­ter­richt sind eine Form der Praxisrepräsentation (Grossmann et al., 2009). Sie ermöglichen situiertes Ler­nen, das heißt theoretische Konzepte wer­den an konkreten Unterrichtsbeispielen kontextualisiert. </a:t>
            </a:r>
          </a:p>
          <a:p>
            <a:pPr marL="0" indent="0">
              <a:buNone/>
            </a:pPr>
            <a:r>
              <a:rPr lang="de-DE" dirty="0"/>
              <a:t>In der Leh­rer­bil­dung wer­den bislang vor allem Unterrichtsvideos und Transkriptionen eingesetzt. Animationen realer Unterrichtsszenen stellen demgegenüber Neuland dar. Sie er­lau­ben eine gezielte Darstellung fachdidaktisch relevanter Aspekte des Unterrichtens bei reduzierter Individualität der Schüler- und Lehrercharaktere. In dem Projekt entstehen Forschungs­arbeiten zu differentiellen Wirkungen der Vignettenformate Animation, Unterrichtsvideo und Transkript (</a:t>
            </a:r>
            <a:r>
              <a:rPr lang="de-DE" dirty="0" err="1"/>
              <a:t>JProf</a:t>
            </a:r>
            <a:r>
              <a:rPr lang="de-DE" dirty="0"/>
              <a:t>. Dr. Gronostay) sowie zwei Promotionsprojekte und eine Masterarbeit.</a:t>
            </a:r>
          </a:p>
        </p:txBody>
      </p:sp>
      <p:sp>
        <p:nvSpPr>
          <p:cNvPr id="3" name="Titel 2">
            <a:extLst>
              <a:ext uri="{FF2B5EF4-FFF2-40B4-BE49-F238E27FC236}">
                <a16:creationId xmlns:a16="http://schemas.microsoft.com/office/drawing/2014/main" id="{091C5BC6-DCAA-411D-B3A2-9668B68FD8B0}"/>
              </a:ext>
            </a:extLst>
          </p:cNvPr>
          <p:cNvSpPr>
            <a:spLocks noGrp="1"/>
          </p:cNvSpPr>
          <p:nvPr>
            <p:ph type="title"/>
          </p:nvPr>
        </p:nvSpPr>
        <p:spPr/>
        <p:txBody>
          <a:bodyPr>
            <a:normAutofit/>
          </a:bodyPr>
          <a:lstStyle/>
          <a:p>
            <a:r>
              <a:rPr lang="de-DE" b="1" dirty="0"/>
              <a:t>Das Projekt </a:t>
            </a:r>
            <a:r>
              <a:rPr lang="de-DE" b="1" dirty="0" err="1"/>
              <a:t>LArS.nrw</a:t>
            </a:r>
            <a:endParaRPr lang="de-DE" dirty="0"/>
          </a:p>
        </p:txBody>
      </p:sp>
    </p:spTree>
    <p:extLst>
      <p:ext uri="{BB962C8B-B14F-4D97-AF65-F5344CB8AC3E}">
        <p14:creationId xmlns:p14="http://schemas.microsoft.com/office/powerpoint/2010/main" val="2198720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76CD4F7-F1D0-4788-B5A6-09382A4DEA90}"/>
              </a:ext>
            </a:extLst>
          </p:cNvPr>
          <p:cNvSpPr>
            <a:spLocks noGrp="1"/>
          </p:cNvSpPr>
          <p:nvPr>
            <p:ph idx="1"/>
          </p:nvPr>
        </p:nvSpPr>
        <p:spPr/>
        <p:txBody>
          <a:bodyPr>
            <a:normAutofit fontScale="55000" lnSpcReduction="20000"/>
          </a:bodyPr>
          <a:lstStyle/>
          <a:p>
            <a:pPr marL="0" indent="0">
              <a:buNone/>
            </a:pPr>
            <a:r>
              <a:rPr lang="de-DE" b="1" dirty="0"/>
              <a:t>Das Arbeitsmaterial von </a:t>
            </a:r>
            <a:r>
              <a:rPr lang="de-DE" b="1" dirty="0" err="1"/>
              <a:t>LArS.nrw</a:t>
            </a:r>
            <a:r>
              <a:rPr lang="de-DE" b="1" dirty="0"/>
              <a:t> ist in Modul C nach folgender Struktur aufgebaut:</a:t>
            </a:r>
          </a:p>
          <a:p>
            <a:pPr marL="0" indent="0">
              <a:buNone/>
            </a:pPr>
            <a:endParaRPr lang="de-DE" dirty="0"/>
          </a:p>
          <a:p>
            <a:pPr marL="0" indent="0">
              <a:buNone/>
            </a:pPr>
            <a:r>
              <a:rPr lang="de-DE" b="1" dirty="0">
                <a:latin typeface="+mj-lt"/>
              </a:rPr>
              <a:t>Vorbereitende Aufgaben</a:t>
            </a:r>
            <a:endParaRPr lang="de-DE" dirty="0">
              <a:latin typeface="+mj-lt"/>
            </a:endParaRPr>
          </a:p>
          <a:p>
            <a:pPr marL="0" indent="0">
              <a:buNone/>
            </a:pPr>
            <a:r>
              <a:rPr lang="de-DE" dirty="0"/>
              <a:t>Für jeden Modulteil werden vorbereitende Aufgaben angeboten. Diese dienen zusammen mit der angegebenen fachdidaktischen Literatur der Aktivierung und Überprüfung des eigenen Wissens und führen in die Thematik der Seminarsitzungen ein. Außer im Modulteil 1 ("Problematische Präkonzepte") wird dabei schon mit einem Animationsfilm gearbeitet. </a:t>
            </a:r>
          </a:p>
          <a:p>
            <a:pPr marL="0" indent="0">
              <a:buNone/>
            </a:pPr>
            <a:r>
              <a:rPr lang="de-DE" b="1" dirty="0">
                <a:latin typeface="+mj-lt"/>
              </a:rPr>
              <a:t>Kernaufgaben</a:t>
            </a:r>
            <a:endParaRPr lang="de-DE" dirty="0">
              <a:latin typeface="+mj-lt"/>
            </a:endParaRPr>
          </a:p>
          <a:p>
            <a:pPr marL="0" indent="0">
              <a:buNone/>
            </a:pPr>
            <a:r>
              <a:rPr lang="de-DE" dirty="0"/>
              <a:t>Diese Aufgaben beziehen sich auf die Arbeit an einem (weiteren) Animationsfilm, die innerhalb der Seminarzeit erfolgen sollte. Für die Aufgaben ist ein ansteigendes Anforderungsniveau zur Förderung der professionellen Kompetenzen kennzeichnend. Zunächst gilt es, bestimmte Elemente im Animationsfilm zu beobachten, anschließend diese unter Rückgriff auf das eigene fachdidaktische Wissen zu analysieren und schließlich die Beobachtungen und Ergebnisse zu reflektieren und mögliche Handlungsalternativen zu entwickeln.</a:t>
            </a:r>
          </a:p>
          <a:p>
            <a:pPr marL="0" indent="0">
              <a:buNone/>
            </a:pPr>
            <a:r>
              <a:rPr lang="de-DE" b="1" dirty="0">
                <a:latin typeface="+mj-lt"/>
              </a:rPr>
              <a:t>Nachbereitende Aufgaben</a:t>
            </a:r>
            <a:endParaRPr lang="de-DE" dirty="0">
              <a:latin typeface="+mj-lt"/>
            </a:endParaRPr>
          </a:p>
          <a:p>
            <a:pPr marL="0" indent="0">
              <a:buNone/>
            </a:pPr>
            <a:r>
              <a:rPr lang="de-DE" dirty="0"/>
              <a:t>In den Handreichungen für Dozierende sind darüber hinaus nachbereitende Aufgaben angeboten. Diese können beispielsweise Vertiefungen der abschließenden Reflexionen oder Ausarbeitungen von Handlungsalternativen darstellen.</a:t>
            </a:r>
          </a:p>
        </p:txBody>
      </p:sp>
      <p:sp>
        <p:nvSpPr>
          <p:cNvPr id="3" name="Titel 2">
            <a:extLst>
              <a:ext uri="{FF2B5EF4-FFF2-40B4-BE49-F238E27FC236}">
                <a16:creationId xmlns:a16="http://schemas.microsoft.com/office/drawing/2014/main" id="{3C057C16-5AB0-494A-BF82-5E2F4E317224}"/>
              </a:ext>
            </a:extLst>
          </p:cNvPr>
          <p:cNvSpPr>
            <a:spLocks noGrp="1"/>
          </p:cNvSpPr>
          <p:nvPr>
            <p:ph type="title"/>
          </p:nvPr>
        </p:nvSpPr>
        <p:spPr/>
        <p:txBody>
          <a:bodyPr>
            <a:normAutofit fontScale="90000"/>
          </a:bodyPr>
          <a:lstStyle/>
          <a:p>
            <a:r>
              <a:rPr lang="de-DE" b="1" dirty="0"/>
              <a:t>Aufbau der Arbeitsmaterialien im Modul C</a:t>
            </a:r>
            <a:endParaRPr lang="de-DE" dirty="0"/>
          </a:p>
        </p:txBody>
      </p:sp>
    </p:spTree>
    <p:extLst>
      <p:ext uri="{BB962C8B-B14F-4D97-AF65-F5344CB8AC3E}">
        <p14:creationId xmlns:p14="http://schemas.microsoft.com/office/powerpoint/2010/main" val="1583940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6F4598B-71D1-47C8-97F3-6A512772CCFD}"/>
              </a:ext>
            </a:extLst>
          </p:cNvPr>
          <p:cNvSpPr>
            <a:spLocks noGrp="1"/>
          </p:cNvSpPr>
          <p:nvPr>
            <p:ph idx="1"/>
          </p:nvPr>
        </p:nvSpPr>
        <p:spPr/>
        <p:txBody>
          <a:bodyPr>
            <a:normAutofit fontScale="62500" lnSpcReduction="20000"/>
          </a:bodyPr>
          <a:lstStyle/>
          <a:p>
            <a:r>
              <a:rPr lang="de-DE" dirty="0"/>
              <a:t>Sie wiederholen Ihre Kenntnisse zur Debatte um Fachkonzepte im sozialwissenschaftlichen Unterricht.</a:t>
            </a:r>
          </a:p>
          <a:p>
            <a:r>
              <a:rPr lang="de-DE" dirty="0"/>
              <a:t>Sie lernen die begriffliche Unterscheidung zwischen Fehl- und Präkonzepten (bzw. -verständnissen) kennen.</a:t>
            </a:r>
          </a:p>
          <a:p>
            <a:r>
              <a:rPr lang="de-DE" dirty="0"/>
              <a:t>Sie vertiefen die Kategorisierung problematischer Fachkonzepte nach Sibylle Reinhardt.</a:t>
            </a:r>
          </a:p>
          <a:p>
            <a:r>
              <a:rPr lang="de-DE" dirty="0"/>
              <a:t>Sie versuchen, mögliche Probleme in einer Unterrichtsstunde auf Grundlage der Stundenplanung abzuschätzen.</a:t>
            </a:r>
          </a:p>
          <a:p>
            <a:r>
              <a:rPr lang="de-DE" dirty="0"/>
              <a:t>Sie analysieren eine Animationsvignette einer realen Unterrichtssituation vor dem Hintergrund Ihrer Kenntnisse über Schüler*</a:t>
            </a:r>
            <a:r>
              <a:rPr lang="de-DE" dirty="0" err="1"/>
              <a:t>innenvorstellungen</a:t>
            </a:r>
            <a:r>
              <a:rPr lang="de-DE" dirty="0"/>
              <a:t> zur Politik.</a:t>
            </a:r>
          </a:p>
          <a:p>
            <a:r>
              <a:rPr lang="de-DE" dirty="0"/>
              <a:t>Sie evaluieren das Verhalten einer Lehrkraft mit Blick auf deren Arbeitsaufträge und Gesprächsführung.</a:t>
            </a:r>
          </a:p>
          <a:p>
            <a:r>
              <a:rPr lang="de-DE" dirty="0"/>
              <a:t>Sie diskutieren Möglichkeiten zum Umgang mit problematischen Schüler*</a:t>
            </a:r>
            <a:r>
              <a:rPr lang="de-DE" dirty="0" err="1"/>
              <a:t>innenvorstellungen</a:t>
            </a:r>
            <a:r>
              <a:rPr lang="de-DE" dirty="0"/>
              <a:t> in der Planung von Unterricht sowie in konkreten Handlungssituationen.</a:t>
            </a:r>
          </a:p>
          <a:p>
            <a:endParaRPr lang="de-DE" dirty="0"/>
          </a:p>
        </p:txBody>
      </p:sp>
      <p:sp>
        <p:nvSpPr>
          <p:cNvPr id="3" name="Titel 2">
            <a:extLst>
              <a:ext uri="{FF2B5EF4-FFF2-40B4-BE49-F238E27FC236}">
                <a16:creationId xmlns:a16="http://schemas.microsoft.com/office/drawing/2014/main" id="{07935DB7-90DA-4F1E-99BE-BF5CFB4240B8}"/>
              </a:ext>
            </a:extLst>
          </p:cNvPr>
          <p:cNvSpPr>
            <a:spLocks noGrp="1"/>
          </p:cNvSpPr>
          <p:nvPr>
            <p:ph type="title"/>
          </p:nvPr>
        </p:nvSpPr>
        <p:spPr/>
        <p:txBody>
          <a:bodyPr>
            <a:normAutofit/>
          </a:bodyPr>
          <a:lstStyle/>
          <a:p>
            <a:r>
              <a:rPr lang="de-DE" b="1" dirty="0"/>
              <a:t>Modulteil C1</a:t>
            </a:r>
            <a:endParaRPr lang="de-DE" dirty="0"/>
          </a:p>
        </p:txBody>
      </p:sp>
    </p:spTree>
    <p:extLst>
      <p:ext uri="{BB962C8B-B14F-4D97-AF65-F5344CB8AC3E}">
        <p14:creationId xmlns:p14="http://schemas.microsoft.com/office/powerpoint/2010/main" val="2393752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2C4521D-89FD-47D6-BCCD-E05F4E24A307}"/>
              </a:ext>
            </a:extLst>
          </p:cNvPr>
          <p:cNvSpPr>
            <a:spLocks noGrp="1"/>
          </p:cNvSpPr>
          <p:nvPr>
            <p:ph idx="1"/>
          </p:nvPr>
        </p:nvSpPr>
        <p:spPr/>
        <p:txBody>
          <a:bodyPr>
            <a:normAutofit fontScale="85000" lnSpcReduction="20000"/>
          </a:bodyPr>
          <a:lstStyle/>
          <a:p>
            <a:pPr marL="0" indent="0">
              <a:buNone/>
            </a:pPr>
            <a:r>
              <a:rPr lang="de-DE" dirty="0"/>
              <a:t>Sie ...</a:t>
            </a:r>
          </a:p>
          <a:p>
            <a:r>
              <a:rPr lang="de-DE" i="1" dirty="0"/>
              <a:t>ermitteln</a:t>
            </a:r>
            <a:r>
              <a:rPr lang="de-DE" dirty="0"/>
              <a:t> fachlich relevante Konzepte zum Inhaltsfeld Parteien.</a:t>
            </a:r>
          </a:p>
          <a:p>
            <a:r>
              <a:rPr lang="de-DE" i="1" dirty="0"/>
              <a:t>erkennen</a:t>
            </a:r>
            <a:r>
              <a:rPr lang="de-DE" dirty="0"/>
              <a:t> Vorstellungen zu Parteien in Aussagen von Schüler*innen.</a:t>
            </a:r>
          </a:p>
          <a:p>
            <a:r>
              <a:rPr lang="de-DE" i="1" dirty="0"/>
              <a:t>beurteilen</a:t>
            </a:r>
            <a:r>
              <a:rPr lang="de-DE" dirty="0"/>
              <a:t> den Problemcharakter der identifizierten Vorstellungen hinsichtlich des Unterrichtskontextes und des individuellen Konzeptaufbaus.</a:t>
            </a:r>
          </a:p>
          <a:p>
            <a:r>
              <a:rPr lang="de-DE" i="1" dirty="0"/>
              <a:t>erläutern</a:t>
            </a:r>
            <a:r>
              <a:rPr lang="de-DE" dirty="0"/>
              <a:t> Zusammenhänge zwischen den von Schüler*innen geäußerten Konzepten und der Gesprächsführung der Lehrkraft.</a:t>
            </a:r>
          </a:p>
          <a:p>
            <a:r>
              <a:rPr lang="de-DE" i="1" dirty="0"/>
              <a:t>entwickeln </a:t>
            </a:r>
            <a:r>
              <a:rPr lang="de-DE" dirty="0"/>
              <a:t>vor dem Hintergrund ihrer Auseinandersetzungen Strategien zum Umgang mit vermuteten Fehlkonzepten von Schüler*innen im Unterrichtsverlauf.</a:t>
            </a:r>
          </a:p>
          <a:p>
            <a:endParaRPr lang="de-DE" dirty="0"/>
          </a:p>
        </p:txBody>
      </p:sp>
      <p:sp>
        <p:nvSpPr>
          <p:cNvPr id="3" name="Titel 2">
            <a:extLst>
              <a:ext uri="{FF2B5EF4-FFF2-40B4-BE49-F238E27FC236}">
                <a16:creationId xmlns:a16="http://schemas.microsoft.com/office/drawing/2014/main" id="{F08C75A7-B9D1-4D14-84A3-39A6BE9898B4}"/>
              </a:ext>
            </a:extLst>
          </p:cNvPr>
          <p:cNvSpPr>
            <a:spLocks noGrp="1"/>
          </p:cNvSpPr>
          <p:nvPr>
            <p:ph type="title"/>
          </p:nvPr>
        </p:nvSpPr>
        <p:spPr/>
        <p:txBody>
          <a:bodyPr/>
          <a:lstStyle/>
          <a:p>
            <a:r>
              <a:rPr lang="de-DE" dirty="0"/>
              <a:t>Kompetenzziele</a:t>
            </a:r>
          </a:p>
        </p:txBody>
      </p:sp>
    </p:spTree>
    <p:extLst>
      <p:ext uri="{BB962C8B-B14F-4D97-AF65-F5344CB8AC3E}">
        <p14:creationId xmlns:p14="http://schemas.microsoft.com/office/powerpoint/2010/main" val="2598859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C05674-A184-4493-BB1F-F38ABA89C0BC}"/>
              </a:ext>
            </a:extLst>
          </p:cNvPr>
          <p:cNvSpPr>
            <a:spLocks noGrp="1"/>
          </p:cNvSpPr>
          <p:nvPr>
            <p:ph type="title"/>
          </p:nvPr>
        </p:nvSpPr>
        <p:spPr/>
        <p:txBody>
          <a:bodyPr/>
          <a:lstStyle/>
          <a:p>
            <a:r>
              <a:rPr lang="de-DE" dirty="0"/>
              <a:t>Vorbereitungsaufgaben</a:t>
            </a:r>
          </a:p>
        </p:txBody>
      </p:sp>
      <p:sp>
        <p:nvSpPr>
          <p:cNvPr id="3" name="Textplatzhalter 2">
            <a:extLst>
              <a:ext uri="{FF2B5EF4-FFF2-40B4-BE49-F238E27FC236}">
                <a16:creationId xmlns:a16="http://schemas.microsoft.com/office/drawing/2014/main" id="{A432092A-1C8B-4D52-A0C3-5D69D728036A}"/>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1875701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F702373-9D90-4D86-8D7B-099E61B71AD4}"/>
              </a:ext>
            </a:extLst>
          </p:cNvPr>
          <p:cNvSpPr>
            <a:spLocks noGrp="1"/>
          </p:cNvSpPr>
          <p:nvPr>
            <p:ph idx="1"/>
          </p:nvPr>
        </p:nvSpPr>
        <p:spPr/>
        <p:txBody>
          <a:bodyPr>
            <a:normAutofit/>
          </a:bodyPr>
          <a:lstStyle/>
          <a:p>
            <a:pPr marL="0" indent="0">
              <a:buNone/>
            </a:pPr>
            <a:r>
              <a:rPr lang="de-DE" dirty="0"/>
              <a:t>Um die Konfliktlinien der Auseinandersetzung um Basis- und Fachkonzepte in der Politischen Bildung besser nachvollziehen zu können, sollten Sie Ihr Vorwissen zu diesem Thema auffrischen: Lesen Sie den entsprechenden Abschnitt im </a:t>
            </a:r>
            <a:r>
              <a:rPr lang="de-DE" i="1" dirty="0"/>
              <a:t>Wörterbuch Politikdidaktik</a:t>
            </a:r>
            <a:r>
              <a:rPr lang="de-DE" dirty="0"/>
              <a:t>:</a:t>
            </a:r>
          </a:p>
          <a:p>
            <a:pPr marL="457200" lvl="1" indent="0">
              <a:buNone/>
            </a:pPr>
            <a:endParaRPr lang="de-DE" b="1" dirty="0"/>
          </a:p>
          <a:p>
            <a:pPr marL="457200" lvl="1" indent="0">
              <a:buNone/>
            </a:pPr>
            <a:r>
              <a:rPr lang="de-DE" b="1" dirty="0"/>
              <a:t>Goll, T. (2020). Basis- und Fachkonzepte. In S. Achour, M. Busch, P. Massing &amp; C. Meyer-Heidemann (Hrsg.), </a:t>
            </a:r>
            <a:r>
              <a:rPr lang="de-DE" b="1" i="1" dirty="0"/>
              <a:t>Wörterbuch Politikdidaktik </a:t>
            </a:r>
            <a:r>
              <a:rPr lang="de-DE" b="1" dirty="0"/>
              <a:t>(S. 23-26). Wochenschau.</a:t>
            </a:r>
            <a:endParaRPr lang="de-DE" dirty="0"/>
          </a:p>
          <a:p>
            <a:pPr marL="0" indent="0">
              <a:buNone/>
            </a:pPr>
            <a:endParaRPr lang="de-DE" dirty="0"/>
          </a:p>
        </p:txBody>
      </p:sp>
      <p:sp>
        <p:nvSpPr>
          <p:cNvPr id="3" name="Titel 2">
            <a:extLst>
              <a:ext uri="{FF2B5EF4-FFF2-40B4-BE49-F238E27FC236}">
                <a16:creationId xmlns:a16="http://schemas.microsoft.com/office/drawing/2014/main" id="{6FB6C502-C0F8-404A-9690-9BB38F744AB8}"/>
              </a:ext>
            </a:extLst>
          </p:cNvPr>
          <p:cNvSpPr>
            <a:spLocks noGrp="1"/>
          </p:cNvSpPr>
          <p:nvPr>
            <p:ph type="title"/>
          </p:nvPr>
        </p:nvSpPr>
        <p:spPr/>
        <p:txBody>
          <a:bodyPr/>
          <a:lstStyle/>
          <a:p>
            <a:r>
              <a:rPr lang="de-DE" dirty="0"/>
              <a:t>Lektüreauftrag</a:t>
            </a:r>
          </a:p>
        </p:txBody>
      </p:sp>
    </p:spTree>
    <p:extLst>
      <p:ext uri="{BB962C8B-B14F-4D97-AF65-F5344CB8AC3E}">
        <p14:creationId xmlns:p14="http://schemas.microsoft.com/office/powerpoint/2010/main" val="726106867"/>
      </p:ext>
    </p:extLst>
  </p:cSld>
  <p:clrMapOvr>
    <a:masterClrMapping/>
  </p:clrMapOvr>
</p:sld>
</file>

<file path=ppt/theme/theme1.xml><?xml version="1.0" encoding="utf-8"?>
<a:theme xmlns:a="http://schemas.openxmlformats.org/drawingml/2006/main" name="Office">
  <a:themeElements>
    <a:clrScheme name="Benutzerdefiniert 2">
      <a:dk1>
        <a:srgbClr val="002B44"/>
      </a:dk1>
      <a:lt1>
        <a:srgbClr val="F5F5F5"/>
      </a:lt1>
      <a:dk2>
        <a:srgbClr val="000000"/>
      </a:dk2>
      <a:lt2>
        <a:srgbClr val="FFFFFF"/>
      </a:lt2>
      <a:accent1>
        <a:srgbClr val="A90D00"/>
      </a:accent1>
      <a:accent2>
        <a:srgbClr val="D63100"/>
      </a:accent2>
      <a:accent3>
        <a:srgbClr val="FF5242"/>
      </a:accent3>
      <a:accent4>
        <a:srgbClr val="86A6BB"/>
      </a:accent4>
      <a:accent5>
        <a:srgbClr val="4472C4"/>
      </a:accent5>
      <a:accent6>
        <a:srgbClr val="70AD47"/>
      </a:accent6>
      <a:hlink>
        <a:srgbClr val="0563C1"/>
      </a:hlink>
      <a:folHlink>
        <a:srgbClr val="954F72"/>
      </a:folHlink>
    </a:clrScheme>
    <a:fontScheme name="Benutzerdefiniert 4">
      <a:majorFont>
        <a:latin typeface="Mont Bold"/>
        <a:ea typeface=""/>
        <a:cs typeface=""/>
      </a:majorFont>
      <a:minorFont>
        <a:latin typeface="Mo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2797</Words>
  <Application>Microsoft Office PowerPoint</Application>
  <PresentationFormat>Breitbild</PresentationFormat>
  <Paragraphs>183</Paragraphs>
  <Slides>30</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30</vt:i4>
      </vt:variant>
    </vt:vector>
  </HeadingPairs>
  <TitlesOfParts>
    <vt:vector size="35" baseType="lpstr">
      <vt:lpstr>Arial</vt:lpstr>
      <vt:lpstr>Calibri</vt:lpstr>
      <vt:lpstr>Mont</vt:lpstr>
      <vt:lpstr>Mont Bold</vt:lpstr>
      <vt:lpstr>Office</vt:lpstr>
      <vt:lpstr> LArS</vt:lpstr>
      <vt:lpstr> LArS</vt:lpstr>
      <vt:lpstr>Hinweis zu diesen Folien</vt:lpstr>
      <vt:lpstr>Das Projekt LArS.nrw</vt:lpstr>
      <vt:lpstr>Aufbau der Arbeitsmaterialien im Modul C</vt:lpstr>
      <vt:lpstr>Modulteil C1</vt:lpstr>
      <vt:lpstr>Kompetenzziele</vt:lpstr>
      <vt:lpstr>Vorbereitungsaufgaben</vt:lpstr>
      <vt:lpstr>Lektüreauftrag</vt:lpstr>
      <vt:lpstr>„Problematische Präkonzepte“? (I)</vt:lpstr>
      <vt:lpstr>„Problematische Präkonzepte“? (II)</vt:lpstr>
      <vt:lpstr>„Problematische Präkonzepte“? (III)</vt:lpstr>
      <vt:lpstr>Lektüreauftrag</vt:lpstr>
      <vt:lpstr>Quiz 3.1</vt:lpstr>
      <vt:lpstr>Quiz 3.1</vt:lpstr>
      <vt:lpstr>Quiz 3.2 </vt:lpstr>
      <vt:lpstr>Quiz 3.2 </vt:lpstr>
      <vt:lpstr>Quiz 3.3</vt:lpstr>
      <vt:lpstr>Quiz 3.3</vt:lpstr>
      <vt:lpstr>Quiz 3.4</vt:lpstr>
      <vt:lpstr>Quiz 3.4</vt:lpstr>
      <vt:lpstr>PowerPoint-Präsentation</vt:lpstr>
      <vt:lpstr>Kernaufgaben</vt:lpstr>
      <vt:lpstr>PowerPoint-Präsentation</vt:lpstr>
      <vt:lpstr>Aufgabe 4</vt:lpstr>
      <vt:lpstr>Aufgabe 5</vt:lpstr>
      <vt:lpstr>Nachbereitende Aufgaben</vt:lpstr>
      <vt:lpstr>Aufgabe 6</vt:lpstr>
      <vt:lpstr>Kontaktinformationen</vt:lpstr>
      <vt:lpstr>Kontaktinformationen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Julia</dc:creator>
  <cp:lastModifiedBy>Simon Filler</cp:lastModifiedBy>
  <cp:revision>99</cp:revision>
  <dcterms:created xsi:type="dcterms:W3CDTF">2022-05-31T08:23:49Z</dcterms:created>
  <dcterms:modified xsi:type="dcterms:W3CDTF">2023-02-10T11:49:50Z</dcterms:modified>
</cp:coreProperties>
</file>