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8" r:id="rId2"/>
    <p:sldId id="271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53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92BC2-FFEB-4358-BAAA-962631D8B732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9E466-CC6A-49BF-BFA5-4C1093EE53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742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349676" y="6356350"/>
            <a:ext cx="1231723" cy="365125"/>
          </a:xfrm>
        </p:spPr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771525" cy="365125"/>
          </a:xfrm>
        </p:spPr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0CE973-5E27-47A8-AE81-C946D453ED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02" y="5757861"/>
            <a:ext cx="1593273" cy="86385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19BD009-0D7A-4C20-A4C3-21C50CDE82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062" y="5920640"/>
            <a:ext cx="2401242" cy="87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145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308D9BC-AB55-4723-A2ED-C7ECCCCAA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0011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838199"/>
            <a:ext cx="2628900" cy="5338764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838199"/>
            <a:ext cx="7734300" cy="5338763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9465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64D5062F-24C5-4D0D-9B69-448B40F12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370382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1130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0258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D53CB1F1-DBA0-4610-B080-C3095E04F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964642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BDEA2E2-6395-484A-B7A7-C09EB5B48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56832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pic>
        <p:nvPicPr>
          <p:cNvPr id="5" name="Grafik 4" descr="Logo von LArS.nrw: Roter Schriftzug">
            <a:extLst>
              <a:ext uri="{FF2B5EF4-FFF2-40B4-BE49-F238E27FC236}">
                <a16:creationId xmlns:a16="http://schemas.microsoft.com/office/drawing/2014/main" id="{DDE7768B-DEE0-4EA2-9F05-87F59EF18313}"/>
              </a:ext>
              <a:ext uri="{C183D7F6-B498-43B3-948B-1728B52AA6E4}">
                <adec:decorative xmlns="" xmlns:adec="http://schemas.microsoft.com/office/drawing/2017/decorative" val="0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434" y="19174"/>
            <a:ext cx="1198245" cy="503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274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752474"/>
            <a:ext cx="3932237" cy="130492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5586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F15DB92-85BB-4365-9E19-8ABC43C50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752474"/>
            <a:ext cx="3932237" cy="130492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988657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50FB6CE-785A-40D6-BFAE-3380B157A22E}"/>
              </a:ext>
            </a:extLst>
          </p:cNvPr>
          <p:cNvSpPr/>
          <p:nvPr userDrawn="1"/>
        </p:nvSpPr>
        <p:spPr>
          <a:xfrm>
            <a:off x="0" y="-40775"/>
            <a:ext cx="12192000" cy="62345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 descr="Logo von LArS.nrw: Roter Schriftzug">
            <a:extLst>
              <a:ext uri="{FF2B5EF4-FFF2-40B4-BE49-F238E27FC236}">
                <a16:creationId xmlns:a16="http://schemas.microsoft.com/office/drawing/2014/main" id="{7DAFC7D2-5B54-4899-8F0D-4226F691E44C}"/>
              </a:ext>
              <a:ext uri="{C183D7F6-B498-43B3-948B-1728B52AA6E4}">
                <adec:decorative xmlns="" xmlns:adec="http://schemas.microsoft.com/office/drawing/2017/decorative" val="0"/>
              </a:ext>
            </a:extLst>
          </p:cNvPr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0192" y="19174"/>
            <a:ext cx="1198245" cy="503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4888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79" b="22411"/>
          <a:stretch/>
        </p:blipFill>
        <p:spPr>
          <a:xfrm>
            <a:off x="3685309" y="2028306"/>
            <a:ext cx="4821382" cy="2568632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049385" y="1197309"/>
            <a:ext cx="6093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latin typeface="+mj-lt"/>
              </a:rPr>
              <a:t>Motivierung und Mobilisierung</a:t>
            </a:r>
            <a:br>
              <a:rPr lang="de-DE" sz="2400" dirty="0" smtClean="0">
                <a:latin typeface="+mj-lt"/>
              </a:rPr>
            </a:br>
            <a:r>
              <a:rPr lang="de-DE" sz="2400" dirty="0" smtClean="0">
                <a:latin typeface="+mj-lt"/>
              </a:rPr>
              <a:t>in der Einstiegsphase</a:t>
            </a:r>
            <a:endParaRPr lang="de-DE" sz="2400" dirty="0">
              <a:latin typeface="+mj-lt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172691" y="4862945"/>
            <a:ext cx="5846618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de-DE" sz="1600" dirty="0">
                <a:solidFill>
                  <a:srgbClr val="002B44"/>
                </a:solidFill>
                <a:latin typeface="Mont"/>
              </a:rPr>
              <a:t>Lernen mit Animationsfilmen realer Szenen </a:t>
            </a:r>
            <a:r>
              <a:rPr lang="de-DE" sz="1600" dirty="0">
                <a:solidFill>
                  <a:srgbClr val="002B44"/>
                </a:solidFill>
              </a:rPr>
              <a:t>sozialwissenschaftlicher</a:t>
            </a:r>
            <a:r>
              <a:rPr lang="de-DE" sz="1600" dirty="0">
                <a:solidFill>
                  <a:srgbClr val="002B44"/>
                </a:solidFill>
                <a:latin typeface="Mont"/>
              </a:rPr>
              <a:t/>
            </a:r>
            <a:br>
              <a:rPr lang="de-DE" sz="1600" dirty="0">
                <a:solidFill>
                  <a:srgbClr val="002B44"/>
                </a:solidFill>
                <a:latin typeface="Mont"/>
              </a:rPr>
            </a:br>
            <a:r>
              <a:rPr lang="de-DE" sz="1600" dirty="0">
                <a:solidFill>
                  <a:srgbClr val="002B44"/>
                </a:solidFill>
                <a:latin typeface="Mont"/>
              </a:rPr>
              <a:t>Unterrichtsfächer: ein digitales Lehr-/Lernangebot zur</a:t>
            </a:r>
            <a:br>
              <a:rPr lang="de-DE" sz="1600" dirty="0">
                <a:solidFill>
                  <a:srgbClr val="002B44"/>
                </a:solidFill>
                <a:latin typeface="Mont"/>
              </a:rPr>
            </a:br>
            <a:r>
              <a:rPr lang="de-DE" sz="1600" dirty="0">
                <a:solidFill>
                  <a:srgbClr val="002B44"/>
                </a:solidFill>
                <a:latin typeface="Mont"/>
              </a:rPr>
              <a:t>Professionalisierung angehender Lehrkräfte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46" y="5841674"/>
            <a:ext cx="1593273" cy="86385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0758" y="5954039"/>
            <a:ext cx="2401242" cy="87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34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26A518-2A2F-4A3A-A100-66146A855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Kontaktinformationen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C43E05E-B9FE-40D4-A530-CEF3C82979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470275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b="1" dirty="0">
                <a:latin typeface="+mj-lt"/>
              </a:rPr>
              <a:t>Konzept</a:t>
            </a:r>
            <a:r>
              <a:rPr lang="de-DE" dirty="0">
                <a:latin typeface="+mj-lt"/>
              </a:rPr>
              <a:t>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Konsortialführung und Koordination: </a:t>
            </a:r>
            <a:r>
              <a:rPr lang="de-DE" dirty="0" err="1"/>
              <a:t>JProf</a:t>
            </a:r>
            <a:r>
              <a:rPr lang="de-DE" dirty="0"/>
              <a:t>. Dr. Dorothee Gronostay, Technische Universität </a:t>
            </a:r>
            <a:r>
              <a:rPr lang="de-DE" dirty="0" smtClean="0"/>
              <a:t>Dortmund.</a:t>
            </a:r>
            <a:br>
              <a:rPr lang="de-DE" dirty="0" smtClean="0"/>
            </a:br>
            <a:r>
              <a:rPr lang="de-DE" dirty="0" smtClean="0"/>
              <a:t>Projektleitung </a:t>
            </a:r>
            <a:r>
              <a:rPr lang="de-DE" dirty="0"/>
              <a:t>Standort Wuppertal: Vertr.-Prof. Dr. Katrin Hahn-Laudenberg, Bergische Universität </a:t>
            </a:r>
            <a:r>
              <a:rPr lang="de-DE" dirty="0" smtClean="0"/>
              <a:t>Wuppertal.</a:t>
            </a:r>
            <a:br>
              <a:rPr lang="de-DE" dirty="0" smtClean="0"/>
            </a:br>
            <a:r>
              <a:rPr lang="de-DE" dirty="0" smtClean="0"/>
              <a:t>Projektleitung </a:t>
            </a:r>
            <a:r>
              <a:rPr lang="de-DE" dirty="0"/>
              <a:t>Standort Duisburg-Essen: Prof. Dr. Sabine Manzel, Universität Duisburg-Essen.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Koordination: Dr. Jutta </a:t>
            </a:r>
            <a:r>
              <a:rPr lang="de-DE" dirty="0" err="1" smtClean="0"/>
              <a:t>Teuwsen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dirty="0" smtClean="0"/>
              <a:t>Wissenschaftliche </a:t>
            </a:r>
            <a:r>
              <a:rPr lang="de-DE" dirty="0"/>
              <a:t>Mitarbeit: Simon Filler, Frederik Heyen, Marcus </a:t>
            </a:r>
            <a:r>
              <a:rPr lang="de-DE" dirty="0" err="1" smtClean="0"/>
              <a:t>Kindlinger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dirty="0" smtClean="0"/>
              <a:t>Unterstützung </a:t>
            </a:r>
            <a:r>
              <a:rPr lang="de-DE" dirty="0"/>
              <a:t>und Beratung: AR Dr. Kerstin </a:t>
            </a:r>
            <a:r>
              <a:rPr lang="de-DE" dirty="0" err="1" smtClean="0"/>
              <a:t>Westerfeld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dirty="0" smtClean="0"/>
              <a:t>Studentische </a:t>
            </a:r>
            <a:r>
              <a:rPr lang="de-DE" dirty="0"/>
              <a:t>und wissenschaftliche Hilfskräfte: Korcan Yeşil, Sophie Jakob-Elshoff, Katharina Militzer, Marc Moesch, Niklas Sieger.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Produktion und Design der Animationsfilme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Produktion: Niklas Hlawatsch. Design: Etienne Heinrich, Benjamin Zurek, Jonas Röck, Johanna Pfeffer. </a:t>
            </a:r>
          </a:p>
          <a:p>
            <a:pPr marL="0" indent="0">
              <a:lnSpc>
                <a:spcPct val="120000"/>
              </a:lnSpc>
              <a:buNone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5389A0-7EEA-46DE-B1CA-8B6DA3BCA0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724150"/>
            <a:ext cx="5181600" cy="4133850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dirty="0">
                <a:cs typeface="Arial" panose="020B0604020202020204" pitchFamily="34" charset="0"/>
              </a:rPr>
              <a:t>Lernen mit Animationsfilmen realer Szenen sozialwissenschaftlicher Unterrichtsfächer: ein digitales Lehr- und Lernangebot zur Professionalisierung angehender Lehrkräfte.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cs typeface="Arial" panose="020B0604020202020204" pitchFamily="34" charset="0"/>
              </a:rPr>
              <a:t>Im Projekt </a:t>
            </a:r>
            <a:r>
              <a:rPr lang="de-DE" dirty="0" err="1">
                <a:cs typeface="Arial" panose="020B0604020202020204" pitchFamily="34" charset="0"/>
              </a:rPr>
              <a:t>LArS.nrw</a:t>
            </a:r>
            <a:r>
              <a:rPr lang="de-DE" dirty="0">
                <a:cs typeface="Arial" panose="020B0604020202020204" pitchFamily="34" charset="0"/>
              </a:rPr>
              <a:t> hat ein hochschulübergreifendes Team von Fachdidaktiker*innen weitere Comics, Animationsfilme sowie umfangreiche Lehr-/Lernmaterialien für den Einsatz in der Lehrer*</a:t>
            </a:r>
            <a:r>
              <a:rPr lang="de-DE" dirty="0" err="1">
                <a:cs typeface="Arial" panose="020B0604020202020204" pitchFamily="34" charset="0"/>
              </a:rPr>
              <a:t>innenbildung</a:t>
            </a:r>
            <a:r>
              <a:rPr lang="de-DE" dirty="0">
                <a:cs typeface="Arial" panose="020B0604020202020204" pitchFamily="34" charset="0"/>
              </a:rPr>
              <a:t> entwickelt. Alle Materialien stehen frei zugänglich auf </a:t>
            </a:r>
            <a:r>
              <a:rPr lang="de-DE" dirty="0" err="1">
                <a:cs typeface="Arial" panose="020B0604020202020204" pitchFamily="34" charset="0"/>
              </a:rPr>
              <a:t>ORCA.nrw</a:t>
            </a:r>
            <a:r>
              <a:rPr lang="de-DE" dirty="0">
                <a:cs typeface="Arial" panose="020B0604020202020204" pitchFamily="34" charset="0"/>
              </a:rPr>
              <a:t> (Open Resources Campus des Landes Nordrhein-Westfalen) zur Verfügung.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cs typeface="Arial" panose="020B0604020202020204" pitchFamily="34" charset="0"/>
              </a:rPr>
              <a:t>Dieses Dokument ist lizensiert unter Creative Commons – Attribution-Share-</a:t>
            </a:r>
            <a:r>
              <a:rPr lang="de-DE" dirty="0" err="1">
                <a:cs typeface="Arial" panose="020B0604020202020204" pitchFamily="34" charset="0"/>
              </a:rPr>
              <a:t>Alike</a:t>
            </a:r>
            <a:r>
              <a:rPr lang="de-DE" dirty="0">
                <a:cs typeface="Arial" panose="020B0604020202020204" pitchFamily="34" charset="0"/>
              </a:rPr>
              <a:t> 4.0 International (CC BY-SA 4.0); ausgenommen sind die Logos und die Karikatur</a:t>
            </a:r>
            <a:r>
              <a:rPr lang="de-DE" dirty="0">
                <a:cs typeface="Arial" panose="020B0604020202020204" pitchFamily="34" charset="0"/>
              </a:rPr>
              <a:t>. Bei Verwendung bitte wie folgt angeben: </a:t>
            </a:r>
            <a:r>
              <a:rPr lang="de-DE" dirty="0" smtClean="0">
                <a:cs typeface="Arial" panose="020B0604020202020204" pitchFamily="34" charset="0"/>
              </a:rPr>
              <a:t>„Seminarfolien </a:t>
            </a:r>
            <a:r>
              <a:rPr lang="de-DE" dirty="0">
                <a:cs typeface="Arial" panose="020B0604020202020204" pitchFamily="34" charset="0"/>
              </a:rPr>
              <a:t>, Modul A, Modulteil A3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cs typeface="Arial" panose="020B0604020202020204" pitchFamily="34" charset="0"/>
              </a:rPr>
              <a:t>„Motivierung und Mobilisierung in der Einstiegsphase“ BY LArS.nrw</a:t>
            </a:r>
            <a:endParaRPr lang="de-DE" dirty="0"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dirty="0"/>
          </a:p>
        </p:txBody>
      </p:sp>
      <p:pic>
        <p:nvPicPr>
          <p:cNvPr id="5" name="Grafik 4" descr="Logo von LArS.nrw: Roter Schriftzug">
            <a:extLst>
              <a:ext uri="{FF2B5EF4-FFF2-40B4-BE49-F238E27FC236}">
                <a16:creationId xmlns:a16="http://schemas.microsoft.com/office/drawing/2014/main" id="{43C52E9C-84D7-4CD1-B9B9-8FEEB7879F2C}"/>
              </a:ext>
              <a:ext uri="{C183D7F6-B498-43B3-948B-1728B52AA6E4}">
                <adec:decorative xmlns="" xmlns:adec="http://schemas.microsoft.com/office/drawing/2017/decorative" val="0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25625"/>
            <a:ext cx="1752600" cy="75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530A95E6-03B7-47AF-9A0F-B13ADBB6B4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" t="5713" r="51405" b="-1"/>
          <a:stretch/>
        </p:blipFill>
        <p:spPr bwMode="auto">
          <a:xfrm>
            <a:off x="1563732" y="5512526"/>
            <a:ext cx="2005149" cy="83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 descr="C:\Users\MBittner\AppData\Local\Microsoft\Windows\INetCache\Content.Word\tud_logo_cmyk.tif">
            <a:extLst>
              <a:ext uri="{FF2B5EF4-FFF2-40B4-BE49-F238E27FC236}">
                <a16:creationId xmlns:a16="http://schemas.microsoft.com/office/drawing/2014/main" id="{5EE3A582-E65F-4876-9C2A-C2494A131D6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00" y="5704431"/>
            <a:ext cx="2657475" cy="427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A7707001-C4C8-4045-896E-1AEA202BAE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025" y="5612776"/>
            <a:ext cx="2331720" cy="7390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025" y="1927353"/>
            <a:ext cx="1571625" cy="55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50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795550" y="2008505"/>
            <a:ext cx="7905404" cy="282119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2000" dirty="0" smtClean="0">
                <a:solidFill>
                  <a:srgbClr val="002060"/>
                </a:solidFill>
              </a:rPr>
              <a:t>Beschreiben Sie, inwiefern die Schüler*innen in Film </a:t>
            </a:r>
            <a:r>
              <a:rPr lang="de-DE" sz="2000" dirty="0" err="1" smtClean="0">
                <a:solidFill>
                  <a:srgbClr val="002060"/>
                </a:solidFill>
              </a:rPr>
              <a:t>No</a:t>
            </a:r>
            <a:r>
              <a:rPr lang="de-DE" sz="2000" dirty="0" smtClean="0">
                <a:solidFill>
                  <a:srgbClr val="002060"/>
                </a:solidFill>
              </a:rPr>
              <a:t>. 5 motiviert und am Unterrichtsthema interessiert wirken. Berücksichtigen Sie als Kriterien das Ausmaß der mündlichen Beteiligung (z.B. Anzahl, Länge und Verteilung der Wortbeiträge) und non-verbale Aspekte (z.B. Gestik/Mimik). Notieren Sie ggf. Auffälligkeiten.</a:t>
            </a:r>
          </a:p>
          <a:p>
            <a:pPr>
              <a:lnSpc>
                <a:spcPct val="150000"/>
              </a:lnSpc>
            </a:pP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34985" y="1280160"/>
            <a:ext cx="7491153" cy="728345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2"/>
                </a:solidFill>
              </a:rPr>
              <a:t>Aufgabe 1</a:t>
            </a:r>
            <a:endParaRPr lang="de-DE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795548" y="1983567"/>
            <a:ext cx="7897091" cy="166572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2000" dirty="0" smtClean="0">
                <a:solidFill>
                  <a:srgbClr val="002060"/>
                </a:solidFill>
              </a:rPr>
              <a:t>Stellen Sie dar, inwiefern im Einstieg von Film </a:t>
            </a:r>
            <a:r>
              <a:rPr lang="de-DE" sz="2000" dirty="0" err="1" smtClean="0">
                <a:solidFill>
                  <a:srgbClr val="002060"/>
                </a:solidFill>
              </a:rPr>
              <a:t>No</a:t>
            </a:r>
            <a:r>
              <a:rPr lang="de-DE" sz="2000" dirty="0" smtClean="0">
                <a:solidFill>
                  <a:srgbClr val="002060"/>
                </a:solidFill>
              </a:rPr>
              <a:t>. 5 Vorwissen und/oder Einstellungen der Schüler*innen aktiviert werden. Notieren Sie ggf. Auffälligkeiten.</a:t>
            </a:r>
            <a:endParaRPr lang="de-DE" sz="2000" dirty="0">
              <a:solidFill>
                <a:srgbClr val="002060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01735" y="1271848"/>
            <a:ext cx="5994862" cy="711720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2"/>
                </a:solidFill>
              </a:rPr>
              <a:t>Aufgabe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sz="2400" dirty="0" smtClean="0">
                <a:solidFill>
                  <a:schemeClr val="tx2"/>
                </a:solidFill>
              </a:rPr>
              <a:t>2</a:t>
            </a:r>
            <a:endParaRPr lang="de-DE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97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770611" y="2000192"/>
            <a:ext cx="7930342" cy="381040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2000" dirty="0" smtClean="0">
                <a:solidFill>
                  <a:srgbClr val="002060"/>
                </a:solidFill>
              </a:rPr>
              <a:t>Beschreiben Sie, inwiefern die Schüler*innen in Film </a:t>
            </a:r>
            <a:r>
              <a:rPr lang="de-DE" sz="2000" dirty="0" err="1" smtClean="0">
                <a:solidFill>
                  <a:srgbClr val="002060"/>
                </a:solidFill>
              </a:rPr>
              <a:t>No</a:t>
            </a:r>
            <a:r>
              <a:rPr lang="de-DE" sz="2000" dirty="0" smtClean="0">
                <a:solidFill>
                  <a:srgbClr val="002060"/>
                </a:solidFill>
              </a:rPr>
              <a:t>. 6 motiviert und am Unterrichtsthema interessiert wirken. Berücksichtigen Sie als Kriterien das Ausmaß der mündlichen Beteiligung (z.B. Anzahl, Länge und Verteilung der Wortbeiträge) und non-verbale Aspekte (z.B. Gestik/Mimik). Notieren Sie ggf. Auffälligkeiten.</a:t>
            </a:r>
            <a:endParaRPr lang="de-DE" sz="2000" dirty="0">
              <a:solidFill>
                <a:srgbClr val="002060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94560" y="1263535"/>
            <a:ext cx="5246716" cy="736657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2"/>
                </a:solidFill>
              </a:rPr>
              <a:t>Aufgabe 3</a:t>
            </a:r>
            <a:endParaRPr lang="de-DE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47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778924" y="2000192"/>
            <a:ext cx="7905403" cy="183197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2000" dirty="0" smtClean="0">
                <a:solidFill>
                  <a:srgbClr val="002060"/>
                </a:solidFill>
              </a:rPr>
              <a:t>Stellen Sie dar, inwiefern im Einstieg von Film </a:t>
            </a:r>
            <a:r>
              <a:rPr lang="de-DE" sz="2000" dirty="0" err="1" smtClean="0">
                <a:solidFill>
                  <a:srgbClr val="002060"/>
                </a:solidFill>
              </a:rPr>
              <a:t>No</a:t>
            </a:r>
            <a:r>
              <a:rPr lang="de-DE" sz="2000" dirty="0" smtClean="0">
                <a:solidFill>
                  <a:srgbClr val="002060"/>
                </a:solidFill>
              </a:rPr>
              <a:t>. 6 Vorwissen und/oder Einstellungen der Schüler*innen aktiviert werden. Notieren Sie ggf. Auffälligkeiten.</a:t>
            </a:r>
            <a:endParaRPr lang="de-DE" sz="2000" dirty="0">
              <a:solidFill>
                <a:srgbClr val="002060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28059" y="1280160"/>
            <a:ext cx="5271655" cy="720032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2"/>
                </a:solidFill>
              </a:rPr>
              <a:t>Aufgabe 4</a:t>
            </a:r>
            <a:endParaRPr lang="de-DE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13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795549" y="2000192"/>
            <a:ext cx="7888778" cy="233905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2000" dirty="0" smtClean="0">
                <a:solidFill>
                  <a:srgbClr val="002060"/>
                </a:solidFill>
              </a:rPr>
              <a:t>Beurteilen Sie vergleichend, inwiefern die Mobilisierungs- und Motivierungsfunktion in den Filmen </a:t>
            </a:r>
            <a:r>
              <a:rPr lang="de-DE" sz="2000" dirty="0" err="1" smtClean="0">
                <a:solidFill>
                  <a:srgbClr val="002060"/>
                </a:solidFill>
              </a:rPr>
              <a:t>No</a:t>
            </a:r>
            <a:r>
              <a:rPr lang="de-DE" sz="2000" dirty="0" smtClean="0">
                <a:solidFill>
                  <a:srgbClr val="002060"/>
                </a:solidFill>
              </a:rPr>
              <a:t>. 5 und </a:t>
            </a:r>
            <a:r>
              <a:rPr lang="de-DE" sz="2000" dirty="0" err="1" smtClean="0">
                <a:solidFill>
                  <a:srgbClr val="002060"/>
                </a:solidFill>
              </a:rPr>
              <a:t>No</a:t>
            </a:r>
            <a:r>
              <a:rPr lang="de-DE" sz="2000" dirty="0" smtClean="0">
                <a:solidFill>
                  <a:srgbClr val="002060"/>
                </a:solidFill>
              </a:rPr>
              <a:t>. 6 erfüllt wird. Nutzen Sie hierzu Ihre Ergebnisse zu den Beobachtungsaufgaben (1 bis 4).</a:t>
            </a:r>
            <a:endParaRPr lang="de-DE" sz="2000" dirty="0">
              <a:solidFill>
                <a:srgbClr val="002060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68237" y="1271847"/>
            <a:ext cx="4556760" cy="728345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2"/>
                </a:solidFill>
              </a:rPr>
              <a:t>Aufgabe 5</a:t>
            </a:r>
            <a:endParaRPr lang="de-DE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69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770611" y="1991879"/>
            <a:ext cx="7922029" cy="235567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2000" dirty="0" smtClean="0"/>
              <a:t>Entwickeln Sie konkrete Vorschläge, wie die Motivierungsfunktion in einem oder beiden Filmen ggf. noch besser </a:t>
            </a:r>
            <a:r>
              <a:rPr lang="de-DE" sz="2000" dirty="0"/>
              <a:t>umgesetzt</a:t>
            </a:r>
            <a:r>
              <a:rPr lang="de-DE" sz="2000" dirty="0" smtClean="0"/>
              <a:t> werden kann.</a:t>
            </a:r>
            <a:endParaRPr lang="de-DE" sz="2000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26673" y="1280160"/>
            <a:ext cx="4548447" cy="714895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2"/>
                </a:solidFill>
              </a:rPr>
              <a:t>Aufgabe 6</a:t>
            </a:r>
            <a:endParaRPr lang="de-DE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32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787237" y="2000192"/>
            <a:ext cx="7930341" cy="234736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2000" dirty="0" smtClean="0">
                <a:solidFill>
                  <a:srgbClr val="002060"/>
                </a:solidFill>
              </a:rPr>
              <a:t>Entwickeln Sie konkrete Vorschläge, wie die Mobilisierungsfunktion in einem oder beiden Filmen ggf. noch besser umgesetzt werden kann.</a:t>
            </a:r>
            <a:endParaRPr lang="de-DE" sz="2000" dirty="0">
              <a:solidFill>
                <a:srgbClr val="002060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59924" y="1263535"/>
            <a:ext cx="4548447" cy="736657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2"/>
                </a:solidFill>
              </a:rPr>
              <a:t>Aufgabe 7</a:t>
            </a:r>
            <a:endParaRPr lang="de-DE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3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778923" y="2008505"/>
            <a:ext cx="7897091" cy="307057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2000" dirty="0" smtClean="0">
                <a:solidFill>
                  <a:srgbClr val="002060"/>
                </a:solidFill>
              </a:rPr>
              <a:t>Kann ein Unterrichtseinstieg an sich motivierend sein? Reflektieren Sie das Zusammenspiel zwischen Unterrichtsmerkmalen und Schüler*innenmerkmalen, um zu einer begründeten Position zu gelangen. Illustrieren Sie Ihre Argumentation auch an Beispielen (aus den Filmen oder aus eigenen Erfahrungen).</a:t>
            </a:r>
            <a:endParaRPr lang="de-DE" sz="2000" dirty="0">
              <a:solidFill>
                <a:srgbClr val="002060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76548" y="1271847"/>
            <a:ext cx="3825241" cy="736658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2"/>
                </a:solidFill>
              </a:rPr>
              <a:t>Aufgabe 8</a:t>
            </a:r>
            <a:endParaRPr lang="de-DE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79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">
  <a:themeElements>
    <a:clrScheme name="Benutzerdefiniert 2">
      <a:dk1>
        <a:srgbClr val="002B44"/>
      </a:dk1>
      <a:lt1>
        <a:srgbClr val="F5F5F5"/>
      </a:lt1>
      <a:dk2>
        <a:srgbClr val="000000"/>
      </a:dk2>
      <a:lt2>
        <a:srgbClr val="FFFFFF"/>
      </a:lt2>
      <a:accent1>
        <a:srgbClr val="A90D00"/>
      </a:accent1>
      <a:accent2>
        <a:srgbClr val="D63100"/>
      </a:accent2>
      <a:accent3>
        <a:srgbClr val="FF5242"/>
      </a:accent3>
      <a:accent4>
        <a:srgbClr val="86A6BB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4">
      <a:majorFont>
        <a:latin typeface="Mont Bold"/>
        <a:ea typeface=""/>
        <a:cs typeface=""/>
      </a:majorFont>
      <a:minorFont>
        <a:latin typeface="Mo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553</Words>
  <Application>Microsoft Office PowerPoint</Application>
  <PresentationFormat>Breitbild</PresentationFormat>
  <Paragraphs>28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Mont</vt:lpstr>
      <vt:lpstr>Mont Bold</vt:lpstr>
      <vt:lpstr>1_Office</vt:lpstr>
      <vt:lpstr>PowerPoint-Präsentation</vt:lpstr>
      <vt:lpstr>Aufgabe 1</vt:lpstr>
      <vt:lpstr>Aufgabe 2</vt:lpstr>
      <vt:lpstr>Aufgabe 3</vt:lpstr>
      <vt:lpstr>Aufgabe 4</vt:lpstr>
      <vt:lpstr>Aufgabe 5</vt:lpstr>
      <vt:lpstr>Aufgabe 6</vt:lpstr>
      <vt:lpstr>Aufgabe 7</vt:lpstr>
      <vt:lpstr>Aufgabe 8</vt:lpstr>
      <vt:lpstr>Kontaktinformationen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</dc:creator>
  <cp:lastModifiedBy>Simon Filler</cp:lastModifiedBy>
  <cp:revision>29</cp:revision>
  <dcterms:created xsi:type="dcterms:W3CDTF">2022-05-31T08:23:49Z</dcterms:created>
  <dcterms:modified xsi:type="dcterms:W3CDTF">2023-02-10T09:29:03Z</dcterms:modified>
</cp:coreProperties>
</file>